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9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1"/>
  </p:notesMasterIdLst>
  <p:sldIdLst>
    <p:sldId id="256" r:id="rId3"/>
    <p:sldId id="299" r:id="rId4"/>
    <p:sldId id="265" r:id="rId5"/>
    <p:sldId id="295" r:id="rId6"/>
    <p:sldId id="257" r:id="rId7"/>
    <p:sldId id="296" r:id="rId8"/>
    <p:sldId id="297" r:id="rId9"/>
    <p:sldId id="298" r:id="rId10"/>
    <p:sldId id="258" r:id="rId11"/>
    <p:sldId id="259" r:id="rId12"/>
    <p:sldId id="261" r:id="rId13"/>
    <p:sldId id="262" r:id="rId14"/>
    <p:sldId id="263" r:id="rId15"/>
    <p:sldId id="264" r:id="rId16"/>
    <p:sldId id="267" r:id="rId17"/>
    <p:sldId id="268" r:id="rId18"/>
    <p:sldId id="269" r:id="rId19"/>
    <p:sldId id="270" r:id="rId20"/>
    <p:sldId id="271" r:id="rId21"/>
    <p:sldId id="273" r:id="rId22"/>
    <p:sldId id="300" r:id="rId23"/>
    <p:sldId id="274" r:id="rId24"/>
    <p:sldId id="303" r:id="rId25"/>
    <p:sldId id="304" r:id="rId26"/>
    <p:sldId id="277" r:id="rId27"/>
    <p:sldId id="279" r:id="rId28"/>
    <p:sldId id="305" r:id="rId29"/>
    <p:sldId id="280" r:id="rId30"/>
    <p:sldId id="281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338" r:id="rId39"/>
    <p:sldId id="306" r:id="rId40"/>
    <p:sldId id="307" r:id="rId41"/>
    <p:sldId id="308" r:id="rId42"/>
    <p:sldId id="311" r:id="rId43"/>
    <p:sldId id="309" r:id="rId44"/>
    <p:sldId id="310" r:id="rId45"/>
    <p:sldId id="313" r:id="rId46"/>
    <p:sldId id="312" r:id="rId47"/>
    <p:sldId id="315" r:id="rId48"/>
    <p:sldId id="316" r:id="rId49"/>
    <p:sldId id="314" r:id="rId50"/>
    <p:sldId id="317" r:id="rId51"/>
    <p:sldId id="318" r:id="rId52"/>
    <p:sldId id="319" r:id="rId53"/>
    <p:sldId id="320" r:id="rId54"/>
    <p:sldId id="324" r:id="rId55"/>
    <p:sldId id="337" r:id="rId56"/>
    <p:sldId id="321" r:id="rId57"/>
    <p:sldId id="322" r:id="rId58"/>
    <p:sldId id="323" r:id="rId59"/>
    <p:sldId id="325" r:id="rId60"/>
    <p:sldId id="326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7" y="-42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9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wmf"/><Relationship Id="rId4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DFB6E-83A3-4033-BBCC-ED25F94B6D6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E9B2F-E551-434D-A541-1E0CB16D6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1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065A7-DD1E-4D29-93F6-41557040461C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847" indent="-2857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842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979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116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253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390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527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664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64D183-8335-46C0-9D00-8AAEA81B4CAB}" type="slidenum">
              <a:rPr lang="en-US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847" indent="-2857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842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979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116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253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390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527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664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D7F9AB-B5AB-49B0-BA42-D6E61746A662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847" indent="-2857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842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979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116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253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390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527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664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EB7FAC-6796-4E50-A32B-51352DCD9054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847" indent="-2857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842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979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116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253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390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527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664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1AC48D-75F4-428C-907C-78B0CE9603B3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847" indent="-2857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842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979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116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253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390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527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664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36BB55-95D3-423D-8DEF-E6FDF4F49CC7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847" indent="-2857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842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979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116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253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390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527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664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F7EF35-7E89-4E8C-8EA2-763BE404DEF7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847" indent="-2857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842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979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116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253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390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527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664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D23AA5-CC35-412C-A9BC-52E200E2082D}" type="slidenum">
              <a:rPr lang="en-US" altLang="en-US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10A88-B270-4B95-95CD-9001DCAF8D44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201B7-0B86-4AD3-B2F2-6521A846EC5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BC48A-BF89-445B-AF44-FD2D86C68FC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CC163A-32B3-4499-BF81-D4925C1C94CC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68A3F9-2BBB-4F5D-937C-9CDB1B7974B8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48E1B-6F4B-4360-ABC5-45942EB8F59C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E8D53-7E93-415C-B133-AC616A0E575A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2DE4B-EF71-49A9-8EF3-C340789EC51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C692C2-74CA-49EE-A8C9-3F8D41548162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910F2-E273-4817-9D11-AADDB219A9F4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56D5E-5804-42CC-98E8-8F6BACD01806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37C39-4E1F-4267-9A65-2CE09B11E3C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907DB-3105-4D62-BED0-F3990BF5DFFC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103178-A68A-4C8C-A5A8-46C6255CE7C6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72129-4AC0-40C3-B434-403FF1B13D6C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AE6DF-2998-414A-949F-373E8D53C1A2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AE6DF-2998-414A-949F-373E8D53C1A2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DD5EC-AFED-4940-A9D2-2FCF318DC79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6325C-9616-4A3D-8BC0-6BA7D87E900B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A959-4585-4CDC-86B4-80B1F482459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11465FE-B951-40B5-A41C-9ACC59C6B1DE}" type="slidenum">
              <a:rPr kumimoji="0" lang="en-US" altLang="en-US" sz="1200" smtClean="0"/>
              <a:pPr/>
              <a:t>21</a:t>
            </a:fld>
            <a:endParaRPr kumimoji="0" lang="en-US" altLang="en-US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587CD-ABB0-4122-A7D8-0DA60922E58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AC4D7-EA78-4517-BAB6-AA648901F13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847" indent="-2857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842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979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116" indent="-228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253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390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527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664" indent="-228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C4201F-C196-45B2-B1B4-6C15FB566A19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noFill/>
          <a:ln w="12700" cap="flat">
            <a:solidFill>
              <a:schemeClr val="tx1"/>
            </a:solidFill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372" tIns="51186" rIns="102372" bIns="51186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4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5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2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3BE5A-84CC-4700-967E-1F5D75065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56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CA87A-627A-4B8C-B86E-1403CE4764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98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A59F3-AADB-42E9-9C11-7198D5AA44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2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FF929-ED78-42AC-82EE-152D6B6E93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57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9F58A-2E33-43AE-BD68-237B61BE7D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48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A935-351D-4774-B837-CB22A7CB2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93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E5886-D290-4529-925C-AEF392DBEE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70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DA1B-B1EB-472E-8915-56DF11B5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0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2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F65B0-7B65-4E75-9AEF-2F64A0560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40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806C6-077D-43A2-BC53-B9A8992FEF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90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93B02-2D02-4C4A-93CD-F5FEDBB50E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3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BD588-CDB5-4590-ABB4-12B0D7D546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90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15" tIns="91415" rIns="91415" bIns="9141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15" tIns="91415" rIns="91415" bIns="9141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09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5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8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2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7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5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0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0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BE821-52A2-4F50-9889-B3D99A2DF0A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C868E-5EEA-4D2D-8EBB-FFA4608F8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8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2B1707-AA00-4D6D-BB5C-7E65ED67F775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7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c.ri.cmu.edu/projects/meteorobot/index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szeliski\misc\UWcourses\cse576_05sp\lectures\mona.mpeg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afs/cs/project/VirtualizedR/www/VirtualizedR.html" TargetMode="External"/><Relationship Id="rId2" Type="http://schemas.openxmlformats.org/officeDocument/2006/relationships/hyperlink" Target="../cse576_05sp/lectures/sb_2_13_p.av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cs.cmu.edu/afs/cs/project/stereo-machine/www/z-key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research.microsoft.com/~zhang/publication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2.e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5.xml"/><Relationship Id="rId7" Type="http://schemas.openxmlformats.org/officeDocument/2006/relationships/image" Target="../media/image4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6.xml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png"/><Relationship Id="rId5" Type="http://schemas.openxmlformats.org/officeDocument/2006/relationships/hyperlink" Target="http://www.csd.uwo.ca/~yuri/Papers/pami01.pdf" TargetMode="Externa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middlebury.edu/stereo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8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71.wm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0.wmf"/><Relationship Id="rId20" Type="http://schemas.openxmlformats.org/officeDocument/2006/relationships/image" Target="../media/image72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65.wmf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67.wmf"/><Relationship Id="rId19" Type="http://schemas.openxmlformats.org/officeDocument/2006/relationships/oleObject" Target="../embeddings/oleObject18.bin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69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hyperlink" Target="http://www.csd.uwo.ca/~yuri/Papers/pami01.pdf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DBWwFQCDfQ" TargetMode="External"/><Relationship Id="rId2" Type="http://schemas.openxmlformats.org/officeDocument/2006/relationships/hyperlink" Target="https://www.youtube.com/watch?v=dBF5_yMQsDs" TargetMode="Externa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pn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hyperlink" Target="http://grail.cs.washington.edu/projects/moscan/" TargetMode="Externa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oleObject" Target="../embeddings/oleObject20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hyperlink" Target="http://grail.cs.washington.edu/projects/moscan/" TargetMode="External"/><Relationship Id="rId5" Type="http://schemas.openxmlformats.org/officeDocument/2006/relationships/image" Target="../media/image90.png"/><Relationship Id="rId4" Type="http://schemas.openxmlformats.org/officeDocument/2006/relationships/oleObject" Target="../embeddings/oleObject21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hyperlink" Target="http://en.wikipedia.org/wiki/Structured-light_3D_scanner" TargetMode="External"/><Relationship Id="rId5" Type="http://schemas.openxmlformats.org/officeDocument/2006/relationships/image" Target="../media/image90.png"/><Relationship Id="rId4" Type="http://schemas.openxmlformats.org/officeDocument/2006/relationships/oleObject" Target="../embeddings/oleObject22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bbzippo.wordpress.com/2010/11/28/kinect-in-infrared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iceye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Stereo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Some slides  from </a:t>
            </a:r>
            <a:r>
              <a:rPr lang="en-US" altLang="en-US" dirty="0" smtClean="0"/>
              <a:t>Richard </a:t>
            </a:r>
            <a:r>
              <a:rPr lang="en-US" altLang="en-US" dirty="0" err="1" smtClean="0"/>
              <a:t>Szeliski</a:t>
            </a:r>
            <a:r>
              <a:rPr lang="en-US" altLang="en-US" dirty="0" smtClean="0"/>
              <a:t> George </a:t>
            </a:r>
            <a:r>
              <a:rPr lang="en-US" altLang="en-US" dirty="0" err="1" smtClean="0"/>
              <a:t>Bebis</a:t>
            </a:r>
            <a:r>
              <a:rPr lang="en-US" altLang="en-US" dirty="0" smtClean="0"/>
              <a:t> and Steve Seitz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Real-time stereo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410200"/>
            <a:ext cx="7772400" cy="106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Used for robot navigation (and other tasks)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Software-based real-time stereo techniques</a:t>
            </a:r>
          </a:p>
        </p:txBody>
      </p:sp>
      <p:pic>
        <p:nvPicPr>
          <p:cNvPr id="12295" name="Picture 5" descr="WI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38300"/>
            <a:ext cx="4068763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6"/>
          <p:cNvSpPr txBox="1">
            <a:spLocks noChangeArrowheads="1"/>
          </p:cNvSpPr>
          <p:nvPr/>
        </p:nvSpPr>
        <p:spPr bwMode="auto">
          <a:xfrm>
            <a:off x="2076450" y="4719638"/>
            <a:ext cx="5162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hlinkClick r:id="rId3"/>
              </a:rPr>
              <a:t>Nomad robot </a:t>
            </a:r>
            <a:r>
              <a:rPr lang="en-US" altLang="en-US" sz="1800"/>
              <a:t>searches for meteorites in Antartica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1400">
                <a:hlinkClick r:id="rId3"/>
              </a:rPr>
              <a:t>http://www.frc.ri.cmu.edu/projects/meteorobot/index.html</a:t>
            </a:r>
            <a:endParaRPr lang="en-US" altLang="en-US" sz="1400"/>
          </a:p>
          <a:p>
            <a:pPr lvl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4872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View Morphing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Morph between pair of images using epipolar geometry </a:t>
            </a:r>
            <a:r>
              <a:rPr lang="en-US" altLang="en-US" sz="2000" smtClean="0"/>
              <a:t>[Seitz &amp; Dyer, SIGGRAPH’96]</a:t>
            </a:r>
          </a:p>
        </p:txBody>
      </p:sp>
      <p:pic>
        <p:nvPicPr>
          <p:cNvPr id="8199" name="Picture 4" descr="view-morph-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47975"/>
            <a:ext cx="38100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mona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2895600"/>
            <a:ext cx="20923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2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17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17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79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179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Video view interpolation</a:t>
            </a:r>
          </a:p>
        </p:txBody>
      </p:sp>
      <p:pic>
        <p:nvPicPr>
          <p:cNvPr id="9223" name="Picture 4" descr="leftColorJD1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342265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5" descr="middleColorJD1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1752600"/>
            <a:ext cx="35179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Line 6"/>
          <p:cNvSpPr>
            <a:spLocks noChangeShapeType="1"/>
          </p:cNvSpPr>
          <p:nvPr/>
        </p:nvSpPr>
        <p:spPr bwMode="auto">
          <a:xfrm>
            <a:off x="4114800" y="3040063"/>
            <a:ext cx="8382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6" name="Picture 7" descr="system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4495800"/>
            <a:ext cx="2227262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4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Virtualized Reality</a:t>
            </a:r>
            <a:r>
              <a:rPr lang="en-US" altLang="en-US" baseline="30000" smtClean="0"/>
              <a:t>TM</a:t>
            </a:r>
            <a:endParaRPr lang="en-US" altLang="en-US" smtClean="0"/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[Takeo Kanade </a:t>
            </a:r>
            <a:r>
              <a:rPr lang="en-US" altLang="en-US" sz="2400" i="1" smtClean="0"/>
              <a:t>et al.</a:t>
            </a:r>
            <a:r>
              <a:rPr lang="en-US" altLang="en-US" sz="2400" smtClean="0"/>
              <a:t>, CMU]</a:t>
            </a:r>
          </a:p>
          <a:p>
            <a:pPr lvl="1" eaLnBrk="1" hangingPunct="1"/>
            <a:r>
              <a:rPr lang="en-US" altLang="en-US" smtClean="0"/>
              <a:t>collect video from 50+ stream</a:t>
            </a:r>
          </a:p>
          <a:p>
            <a:pPr lvl="1" eaLnBrk="1" hangingPunct="1"/>
            <a:r>
              <a:rPr lang="en-US" altLang="en-US" smtClean="0"/>
              <a:t>reconstruct 3D model sequences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  <a:p>
            <a:pPr lvl="1" eaLnBrk="1" hangingPunct="1"/>
            <a:r>
              <a:rPr lang="en-US" altLang="en-US" smtClean="0"/>
              <a:t>steerable version used for</a:t>
            </a:r>
            <a:br>
              <a:rPr lang="en-US" altLang="en-US" smtClean="0"/>
            </a:br>
            <a:r>
              <a:rPr lang="en-US" altLang="en-US" smtClean="0"/>
              <a:t>SuperBowl XXV “</a:t>
            </a:r>
            <a:r>
              <a:rPr lang="en-US" altLang="en-US" smtClean="0">
                <a:hlinkClick r:id="rId2" action="ppaction://hlinkfile"/>
              </a:rPr>
              <a:t>eye vision</a:t>
            </a:r>
            <a:r>
              <a:rPr lang="en-US" altLang="en-US" smtClean="0"/>
              <a:t>”</a:t>
            </a:r>
          </a:p>
          <a:p>
            <a:pPr eaLnBrk="1" hangingPunct="1"/>
            <a:r>
              <a:rPr lang="en-US" altLang="en-US" sz="1600" smtClean="0">
                <a:hlinkClick r:id="rId3"/>
              </a:rPr>
              <a:t>http://www.cs.cmu.edu/afs/cs/project/VirtualizedR/www/VirtualizedR.html</a:t>
            </a:r>
            <a:endParaRPr lang="en-US" altLang="en-US" sz="1600" smtClean="0"/>
          </a:p>
        </p:txBody>
      </p:sp>
      <p:pic>
        <p:nvPicPr>
          <p:cNvPr id="11271" name="Picture 4" descr="VRflamec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242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5" descr="VRflamec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6" descr="VRflameco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242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Z-keying: mix live and synthetic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Takeo Kanade, CMU  (</a:t>
            </a:r>
            <a:r>
              <a:rPr lang="en-US" altLang="en-US" smtClean="0">
                <a:hlinkClick r:id="rId2"/>
              </a:rPr>
              <a:t>Stereo Machine</a:t>
            </a:r>
            <a:r>
              <a:rPr lang="en-US" altLang="en-US" smtClean="0"/>
              <a:t>)</a:t>
            </a:r>
          </a:p>
        </p:txBody>
      </p:sp>
      <p:pic>
        <p:nvPicPr>
          <p:cNvPr id="5127" name="Picture 5" descr="Z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38400"/>
            <a:ext cx="35814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1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Why Stereo Vision?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447800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2D images: </a:t>
            </a:r>
            <a:r>
              <a:rPr lang="en-US" altLang="en-US" dirty="0"/>
              <a:t>P</a:t>
            </a:r>
            <a:r>
              <a:rPr lang="en-US" altLang="en-US" dirty="0" smtClean="0"/>
              <a:t>roject 3D points into 2D</a:t>
            </a: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2438400" y="2133600"/>
            <a:ext cx="3779838" cy="2057400"/>
            <a:chOff x="1536" y="1344"/>
            <a:chExt cx="2381" cy="1296"/>
          </a:xfrm>
        </p:grpSpPr>
        <p:grpSp>
          <p:nvGrpSpPr>
            <p:cNvPr id="5126" name="Group 5"/>
            <p:cNvGrpSpPr>
              <a:grpSpLocks/>
            </p:cNvGrpSpPr>
            <p:nvPr/>
          </p:nvGrpSpPr>
          <p:grpSpPr bwMode="auto">
            <a:xfrm>
              <a:off x="2472" y="1440"/>
              <a:ext cx="816" cy="1200"/>
              <a:chOff x="2208" y="1728"/>
              <a:chExt cx="816" cy="1200"/>
            </a:xfrm>
          </p:grpSpPr>
          <p:sp>
            <p:nvSpPr>
              <p:cNvPr id="5132" name="Line 6"/>
              <p:cNvSpPr>
                <a:spLocks noChangeShapeType="1"/>
              </p:cNvSpPr>
              <p:nvPr/>
            </p:nvSpPr>
            <p:spPr bwMode="auto">
              <a:xfrm flipV="1">
                <a:off x="2208" y="2496"/>
                <a:ext cx="816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Line 7"/>
              <p:cNvSpPr>
                <a:spLocks noChangeShapeType="1"/>
              </p:cNvSpPr>
              <p:nvPr/>
            </p:nvSpPr>
            <p:spPr bwMode="auto">
              <a:xfrm flipV="1">
                <a:off x="2208" y="216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4" name="Line 8"/>
              <p:cNvSpPr>
                <a:spLocks noChangeShapeType="1"/>
              </p:cNvSpPr>
              <p:nvPr/>
            </p:nvSpPr>
            <p:spPr bwMode="auto">
              <a:xfrm flipV="1">
                <a:off x="2208" y="1728"/>
                <a:ext cx="816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Line 9"/>
              <p:cNvSpPr>
                <a:spLocks noChangeShapeType="1"/>
              </p:cNvSpPr>
              <p:nvPr/>
            </p:nvSpPr>
            <p:spPr bwMode="auto">
              <a:xfrm flipV="1">
                <a:off x="3024" y="172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7" name="Line 10"/>
            <p:cNvSpPr>
              <a:spLocks noChangeShapeType="1"/>
            </p:cNvSpPr>
            <p:nvPr/>
          </p:nvSpPr>
          <p:spPr bwMode="auto">
            <a:xfrm flipH="1" flipV="1">
              <a:off x="1560" y="1632"/>
              <a:ext cx="216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3648" y="2304"/>
              <a:ext cx="2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O</a:t>
              </a: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2606" y="1949"/>
              <a:ext cx="5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P’=Q’</a:t>
              </a:r>
            </a:p>
          </p:txBody>
        </p:sp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1536" y="1344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086" name="Text Box 14"/>
            <p:cNvSpPr txBox="1">
              <a:spLocks noChangeArrowheads="1"/>
            </p:cNvSpPr>
            <p:nvPr/>
          </p:nvSpPr>
          <p:spPr bwMode="auto">
            <a:xfrm>
              <a:off x="1968" y="1580"/>
              <a:ext cx="2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Q</a:t>
              </a:r>
            </a:p>
          </p:txBody>
        </p:sp>
      </p:grp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0" y="4343400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3D Points on the same viewing line have the same 2D image: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</a:rPr>
              <a:t>2D imaging results in depth information loss</a:t>
            </a:r>
          </a:p>
          <a:p>
            <a:endParaRPr lang="en-US" altLang="en-US" dirty="0"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87929" y="2574925"/>
            <a:ext cx="3353561" cy="1536827"/>
            <a:chOff x="2487929" y="2574925"/>
            <a:chExt cx="3353561" cy="1536827"/>
          </a:xfrm>
        </p:grpSpPr>
        <p:sp>
          <p:nvSpPr>
            <p:cNvPr id="2" name="Oval 1"/>
            <p:cNvSpPr/>
            <p:nvPr/>
          </p:nvSpPr>
          <p:spPr>
            <a:xfrm>
              <a:off x="2487929" y="2574925"/>
              <a:ext cx="45719" cy="457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200400" y="2895600"/>
              <a:ext cx="45719" cy="457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091306" y="3299460"/>
              <a:ext cx="45719" cy="45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795771" y="4066032"/>
              <a:ext cx="45719" cy="457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80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  <p:bldP spid="308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Stereo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Assumes (two) cameras.</a:t>
            </a:r>
          </a:p>
          <a:p>
            <a:pPr eaLnBrk="1" hangingPunct="1"/>
            <a:r>
              <a:rPr lang="en-US" altLang="en-US" dirty="0" smtClean="0"/>
              <a:t>Known positions.</a:t>
            </a:r>
          </a:p>
          <a:p>
            <a:pPr eaLnBrk="1" hangingPunct="1"/>
            <a:r>
              <a:rPr lang="en-US" altLang="en-US" dirty="0" smtClean="0"/>
              <a:t>Recover depth.</a:t>
            </a:r>
          </a:p>
          <a:p>
            <a:pPr eaLnBrk="1" hangingPunct="1"/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 smtClean="0"/>
              <a:t>2 Step: 1.) Find </a:t>
            </a:r>
            <a:r>
              <a:rPr lang="en-US" altLang="en-US" dirty="0" smtClean="0"/>
              <a:t>correspondences</a:t>
            </a:r>
            <a:endParaRPr lang="en-US" altLang="en-US" dirty="0" smtClean="0"/>
          </a:p>
          <a:p>
            <a:pPr marL="0" indent="0" eaLnBrk="1" hangingPunct="1">
              <a:buNone/>
            </a:pPr>
            <a:r>
              <a:rPr lang="en-US" altLang="en-US" dirty="0"/>
              <a:t> </a:t>
            </a:r>
            <a:r>
              <a:rPr lang="en-US" altLang="en-US" dirty="0" smtClean="0"/>
              <a:t>            2.) Reconstruct (through triangulation)</a:t>
            </a:r>
          </a:p>
        </p:txBody>
      </p:sp>
    </p:spTree>
    <p:extLst>
      <p:ext uri="{BB962C8B-B14F-4D97-AF65-F5344CB8AC3E}">
        <p14:creationId xmlns:p14="http://schemas.microsoft.com/office/powerpoint/2010/main" val="42391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Recovering Depth Information:</a:t>
            </a: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5730875" y="2239963"/>
            <a:ext cx="1295400" cy="1905000"/>
            <a:chOff x="2208" y="1728"/>
            <a:chExt cx="816" cy="1200"/>
          </a:xfrm>
        </p:grpSpPr>
        <p:sp>
          <p:nvSpPr>
            <p:cNvPr id="7189" name="Line 4"/>
            <p:cNvSpPr>
              <a:spLocks noChangeShapeType="1"/>
            </p:cNvSpPr>
            <p:nvPr/>
          </p:nvSpPr>
          <p:spPr bwMode="auto">
            <a:xfrm flipV="1">
              <a:off x="2208" y="2496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5"/>
            <p:cNvSpPr>
              <a:spLocks noChangeShapeType="1"/>
            </p:cNvSpPr>
            <p:nvPr/>
          </p:nvSpPr>
          <p:spPr bwMode="auto">
            <a:xfrm flipV="1">
              <a:off x="2208" y="216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6"/>
            <p:cNvSpPr>
              <a:spLocks noChangeShapeType="1"/>
            </p:cNvSpPr>
            <p:nvPr/>
          </p:nvSpPr>
          <p:spPr bwMode="auto">
            <a:xfrm flipV="1">
              <a:off x="2208" y="1728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7"/>
            <p:cNvSpPr>
              <a:spLocks noChangeShapeType="1"/>
            </p:cNvSpPr>
            <p:nvPr/>
          </p:nvSpPr>
          <p:spPr bwMode="auto">
            <a:xfrm flipV="1">
              <a:off x="3024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2" name="Line 8"/>
          <p:cNvSpPr>
            <a:spLocks noChangeShapeType="1"/>
          </p:cNvSpPr>
          <p:nvPr/>
        </p:nvSpPr>
        <p:spPr bwMode="auto">
          <a:xfrm flipH="1" flipV="1">
            <a:off x="4244975" y="2514600"/>
            <a:ext cx="3429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597775" y="3611563"/>
            <a:ext cx="550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5943600" y="3048000"/>
            <a:ext cx="1123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P’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=Q’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4244975" y="2087563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4876800" y="2590800"/>
            <a:ext cx="450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</a:t>
            </a:r>
          </a:p>
        </p:txBody>
      </p:sp>
      <p:grpSp>
        <p:nvGrpSpPr>
          <p:cNvPr id="7177" name="Group 13"/>
          <p:cNvGrpSpPr>
            <a:grpSpLocks/>
          </p:cNvGrpSpPr>
          <p:nvPr/>
        </p:nvGrpSpPr>
        <p:grpSpPr bwMode="auto">
          <a:xfrm flipH="1">
            <a:off x="2278063" y="2209800"/>
            <a:ext cx="1295400" cy="1905000"/>
            <a:chOff x="2208" y="1728"/>
            <a:chExt cx="816" cy="1200"/>
          </a:xfrm>
        </p:grpSpPr>
        <p:sp>
          <p:nvSpPr>
            <p:cNvPr id="7185" name="Line 14"/>
            <p:cNvSpPr>
              <a:spLocks noChangeShapeType="1"/>
            </p:cNvSpPr>
            <p:nvPr/>
          </p:nvSpPr>
          <p:spPr bwMode="auto">
            <a:xfrm flipV="1">
              <a:off x="2208" y="2496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Line 15"/>
            <p:cNvSpPr>
              <a:spLocks noChangeShapeType="1"/>
            </p:cNvSpPr>
            <p:nvPr/>
          </p:nvSpPr>
          <p:spPr bwMode="auto">
            <a:xfrm flipV="1">
              <a:off x="2208" y="216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Line 16"/>
            <p:cNvSpPr>
              <a:spLocks noChangeShapeType="1"/>
            </p:cNvSpPr>
            <p:nvPr/>
          </p:nvSpPr>
          <p:spPr bwMode="auto">
            <a:xfrm flipV="1">
              <a:off x="2208" y="1728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17"/>
            <p:cNvSpPr>
              <a:spLocks noChangeShapeType="1"/>
            </p:cNvSpPr>
            <p:nvPr/>
          </p:nvSpPr>
          <p:spPr bwMode="auto">
            <a:xfrm flipV="1">
              <a:off x="3024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8" name="Line 18"/>
          <p:cNvSpPr>
            <a:spLocks noChangeShapeType="1"/>
          </p:cNvSpPr>
          <p:nvPr/>
        </p:nvSpPr>
        <p:spPr bwMode="auto">
          <a:xfrm flipV="1">
            <a:off x="830263" y="2514600"/>
            <a:ext cx="3429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 flipH="1">
            <a:off x="687388" y="4114800"/>
            <a:ext cx="519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 flipH="1">
            <a:off x="2490788" y="3017838"/>
            <a:ext cx="490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P’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  <p:sp>
        <p:nvSpPr>
          <p:cNvPr id="7181" name="Line 21"/>
          <p:cNvSpPr>
            <a:spLocks noChangeShapeType="1"/>
          </p:cNvSpPr>
          <p:nvPr/>
        </p:nvSpPr>
        <p:spPr bwMode="auto">
          <a:xfrm flipV="1">
            <a:off x="838200" y="2895600"/>
            <a:ext cx="4343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3032125" y="3322638"/>
            <a:ext cx="598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Q’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288925" y="4999038"/>
            <a:ext cx="857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Depth can be recovered with two images and triangulation. </a:t>
            </a:r>
          </a:p>
        </p:txBody>
      </p:sp>
      <p:sp>
        <p:nvSpPr>
          <p:cNvPr id="7184" name="Line 24"/>
          <p:cNvSpPr>
            <a:spLocks noChangeShapeType="1"/>
          </p:cNvSpPr>
          <p:nvPr/>
        </p:nvSpPr>
        <p:spPr bwMode="auto">
          <a:xfrm>
            <a:off x="914400" y="403860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3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Finding Correspondences:</a:t>
            </a:r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5730875" y="2239963"/>
            <a:ext cx="1295400" cy="1905000"/>
            <a:chOff x="2208" y="1728"/>
            <a:chExt cx="816" cy="1200"/>
          </a:xfrm>
        </p:grpSpPr>
        <p:sp>
          <p:nvSpPr>
            <p:cNvPr id="8219" name="Line 4"/>
            <p:cNvSpPr>
              <a:spLocks noChangeShapeType="1"/>
            </p:cNvSpPr>
            <p:nvPr/>
          </p:nvSpPr>
          <p:spPr bwMode="auto">
            <a:xfrm flipV="1">
              <a:off x="2208" y="2496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Line 5"/>
            <p:cNvSpPr>
              <a:spLocks noChangeShapeType="1"/>
            </p:cNvSpPr>
            <p:nvPr/>
          </p:nvSpPr>
          <p:spPr bwMode="auto">
            <a:xfrm flipV="1">
              <a:off x="2208" y="216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Line 6"/>
            <p:cNvSpPr>
              <a:spLocks noChangeShapeType="1"/>
            </p:cNvSpPr>
            <p:nvPr/>
          </p:nvSpPr>
          <p:spPr bwMode="auto">
            <a:xfrm flipV="1">
              <a:off x="2208" y="1728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Line 7"/>
            <p:cNvSpPr>
              <a:spLocks noChangeShapeType="1"/>
            </p:cNvSpPr>
            <p:nvPr/>
          </p:nvSpPr>
          <p:spPr bwMode="auto">
            <a:xfrm flipV="1">
              <a:off x="3024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6" name="Line 8"/>
          <p:cNvSpPr>
            <a:spLocks noChangeShapeType="1"/>
          </p:cNvSpPr>
          <p:nvPr/>
        </p:nvSpPr>
        <p:spPr bwMode="auto">
          <a:xfrm flipH="1" flipV="1">
            <a:off x="4272608" y="2514600"/>
            <a:ext cx="3429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7597775" y="3611563"/>
            <a:ext cx="550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943600" y="2819400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P’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Q’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244975" y="2087563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5562600" y="1981200"/>
            <a:ext cx="450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</a:t>
            </a:r>
          </a:p>
        </p:txBody>
      </p:sp>
      <p:grpSp>
        <p:nvGrpSpPr>
          <p:cNvPr id="8201" name="Group 13"/>
          <p:cNvGrpSpPr>
            <a:grpSpLocks/>
          </p:cNvGrpSpPr>
          <p:nvPr/>
        </p:nvGrpSpPr>
        <p:grpSpPr bwMode="auto">
          <a:xfrm flipH="1">
            <a:off x="2278063" y="2209800"/>
            <a:ext cx="1295400" cy="1905000"/>
            <a:chOff x="2208" y="1728"/>
            <a:chExt cx="816" cy="1200"/>
          </a:xfrm>
        </p:grpSpPr>
        <p:sp>
          <p:nvSpPr>
            <p:cNvPr id="8215" name="Line 14"/>
            <p:cNvSpPr>
              <a:spLocks noChangeShapeType="1"/>
            </p:cNvSpPr>
            <p:nvPr/>
          </p:nvSpPr>
          <p:spPr bwMode="auto">
            <a:xfrm flipV="1">
              <a:off x="2208" y="2496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Line 15"/>
            <p:cNvSpPr>
              <a:spLocks noChangeShapeType="1"/>
            </p:cNvSpPr>
            <p:nvPr/>
          </p:nvSpPr>
          <p:spPr bwMode="auto">
            <a:xfrm flipV="1">
              <a:off x="2208" y="216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Line 16"/>
            <p:cNvSpPr>
              <a:spLocks noChangeShapeType="1"/>
            </p:cNvSpPr>
            <p:nvPr/>
          </p:nvSpPr>
          <p:spPr bwMode="auto">
            <a:xfrm flipV="1">
              <a:off x="2208" y="1728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Line 17"/>
            <p:cNvSpPr>
              <a:spLocks noChangeShapeType="1"/>
            </p:cNvSpPr>
            <p:nvPr/>
          </p:nvSpPr>
          <p:spPr bwMode="auto">
            <a:xfrm flipV="1">
              <a:off x="3024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2" name="Line 18"/>
          <p:cNvSpPr>
            <a:spLocks noChangeShapeType="1"/>
          </p:cNvSpPr>
          <p:nvPr/>
        </p:nvSpPr>
        <p:spPr bwMode="auto">
          <a:xfrm flipV="1">
            <a:off x="830263" y="2514600"/>
            <a:ext cx="3429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 flipH="1">
            <a:off x="687388" y="4114800"/>
            <a:ext cx="519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 flipH="1">
            <a:off x="2438400" y="2819400"/>
            <a:ext cx="490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P’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  <p:sp>
        <p:nvSpPr>
          <p:cNvPr id="8205" name="Line 21"/>
          <p:cNvSpPr>
            <a:spLocks noChangeShapeType="1"/>
          </p:cNvSpPr>
          <p:nvPr/>
        </p:nvSpPr>
        <p:spPr bwMode="auto">
          <a:xfrm flipV="1">
            <a:off x="838200" y="2362200"/>
            <a:ext cx="5029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2895600" y="3200400"/>
            <a:ext cx="598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Q’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  <p:sp>
        <p:nvSpPr>
          <p:cNvPr id="8207" name="Line 23"/>
          <p:cNvSpPr>
            <a:spLocks noChangeShapeType="1"/>
          </p:cNvSpPr>
          <p:nvPr/>
        </p:nvSpPr>
        <p:spPr bwMode="auto">
          <a:xfrm>
            <a:off x="914400" y="403860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24"/>
          <p:cNvSpPr>
            <a:spLocks noChangeShapeType="1"/>
          </p:cNvSpPr>
          <p:nvPr/>
        </p:nvSpPr>
        <p:spPr bwMode="auto">
          <a:xfrm flipH="1" flipV="1">
            <a:off x="5867400" y="2362200"/>
            <a:ext cx="18288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Freeform 25"/>
          <p:cNvSpPr>
            <a:spLocks/>
          </p:cNvSpPr>
          <p:nvPr/>
        </p:nvSpPr>
        <p:spPr bwMode="auto">
          <a:xfrm>
            <a:off x="3048000" y="3276600"/>
            <a:ext cx="3733800" cy="723900"/>
          </a:xfrm>
          <a:custGeom>
            <a:avLst/>
            <a:gdLst>
              <a:gd name="T0" fmla="*/ 0 w 2160"/>
              <a:gd name="T1" fmla="*/ 2147483647 h 552"/>
              <a:gd name="T2" fmla="*/ 2147483647 w 2160"/>
              <a:gd name="T3" fmla="*/ 2147483647 h 552"/>
              <a:gd name="T4" fmla="*/ 2147483647 w 2160"/>
              <a:gd name="T5" fmla="*/ 0 h 5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" h="552">
                <a:moveTo>
                  <a:pt x="0" y="144"/>
                </a:moveTo>
                <a:cubicBezTo>
                  <a:pt x="300" y="348"/>
                  <a:pt x="600" y="552"/>
                  <a:pt x="960" y="528"/>
                </a:cubicBezTo>
                <a:cubicBezTo>
                  <a:pt x="1320" y="504"/>
                  <a:pt x="1960" y="88"/>
                  <a:pt x="21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Freeform 26"/>
          <p:cNvSpPr>
            <a:spLocks/>
          </p:cNvSpPr>
          <p:nvPr/>
        </p:nvSpPr>
        <p:spPr bwMode="auto">
          <a:xfrm>
            <a:off x="2514600" y="3276600"/>
            <a:ext cx="3581400" cy="1625600"/>
          </a:xfrm>
          <a:custGeom>
            <a:avLst/>
            <a:gdLst>
              <a:gd name="T0" fmla="*/ 0 w 2256"/>
              <a:gd name="T1" fmla="*/ 0 h 1024"/>
              <a:gd name="T2" fmla="*/ 2147483647 w 2256"/>
              <a:gd name="T3" fmla="*/ 2147483647 h 1024"/>
              <a:gd name="T4" fmla="*/ 2147483647 w 2256"/>
              <a:gd name="T5" fmla="*/ 2147483647 h 10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56" h="1024">
                <a:moveTo>
                  <a:pt x="0" y="0"/>
                </a:moveTo>
                <a:cubicBezTo>
                  <a:pt x="556" y="496"/>
                  <a:pt x="1112" y="992"/>
                  <a:pt x="1488" y="1008"/>
                </a:cubicBezTo>
                <a:cubicBezTo>
                  <a:pt x="1864" y="1024"/>
                  <a:pt x="2128" y="248"/>
                  <a:pt x="2256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Oval 27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12" name="Oval 28"/>
          <p:cNvSpPr>
            <a:spLocks noChangeArrowheads="1"/>
          </p:cNvSpPr>
          <p:nvPr/>
        </p:nvSpPr>
        <p:spPr bwMode="auto">
          <a:xfrm>
            <a:off x="2514600" y="32004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13" name="Oval 29"/>
          <p:cNvSpPr>
            <a:spLocks noChangeArrowheads="1"/>
          </p:cNvSpPr>
          <p:nvPr/>
        </p:nvSpPr>
        <p:spPr bwMode="auto">
          <a:xfrm>
            <a:off x="2819400" y="32766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14" name="Oval 30"/>
          <p:cNvSpPr>
            <a:spLocks noChangeArrowheads="1"/>
          </p:cNvSpPr>
          <p:nvPr/>
        </p:nvSpPr>
        <p:spPr bwMode="auto">
          <a:xfrm>
            <a:off x="6781800" y="32004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7890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Finding Correspondences:</a:t>
            </a:r>
          </a:p>
        </p:txBody>
      </p:sp>
      <p:pic>
        <p:nvPicPr>
          <p:cNvPr id="9219" name="Picture 3" descr="C:\camps\cg486\webpages\images\cast-lef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2908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camps\cg486\webpages\images\cast-righ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32908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1981200" y="2590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5943600" y="2590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1295400" y="25908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5334000" y="25908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6553200" y="38100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2135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5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402"/>
            <a:r>
              <a:rPr spc="-22" dirty="0"/>
              <a:t>What</a:t>
            </a:r>
            <a:r>
              <a:rPr spc="-4" dirty="0"/>
              <a:t> </a:t>
            </a:r>
            <a:r>
              <a:rPr spc="-9" dirty="0"/>
              <a:t>i</a:t>
            </a:r>
            <a:r>
              <a:rPr dirty="0"/>
              <a:t>s</a:t>
            </a:r>
            <a:r>
              <a:rPr spc="-4" dirty="0"/>
              <a:t> </a:t>
            </a:r>
            <a:r>
              <a:rPr spc="-18" dirty="0"/>
              <a:t>Co</a:t>
            </a:r>
            <a:r>
              <a:rPr spc="-27" dirty="0"/>
              <a:t>mp</a:t>
            </a:r>
            <a:r>
              <a:rPr spc="-18" dirty="0"/>
              <a:t>u</a:t>
            </a:r>
            <a:r>
              <a:rPr dirty="0"/>
              <a:t>t</a:t>
            </a:r>
            <a:r>
              <a:rPr spc="-18" dirty="0"/>
              <a:t>a</a:t>
            </a:r>
            <a:r>
              <a:rPr dirty="0"/>
              <a:t>t</a:t>
            </a:r>
            <a:r>
              <a:rPr spc="-13" dirty="0"/>
              <a:t>ional</a:t>
            </a:r>
            <a:r>
              <a:rPr spc="-4" dirty="0"/>
              <a:t> </a:t>
            </a:r>
            <a:r>
              <a:rPr dirty="0"/>
              <a:t>Stere</a:t>
            </a:r>
            <a:r>
              <a:rPr spc="-18" dirty="0"/>
              <a:t>o?</a:t>
            </a:r>
          </a:p>
        </p:txBody>
      </p:sp>
      <p:sp>
        <p:nvSpPr>
          <p:cNvPr id="3" name="object 3"/>
          <p:cNvSpPr/>
          <p:nvPr/>
        </p:nvSpPr>
        <p:spPr>
          <a:xfrm>
            <a:off x="5116617" y="2104094"/>
            <a:ext cx="1143577" cy="990040"/>
          </a:xfrm>
          <a:custGeom>
            <a:avLst/>
            <a:gdLst/>
            <a:ahLst/>
            <a:cxnLst/>
            <a:rect l="l" t="t" r="r" b="b"/>
            <a:pathLst>
              <a:path w="1257934" h="1122045">
                <a:moveTo>
                  <a:pt x="1068947" y="0"/>
                </a:moveTo>
                <a:lnTo>
                  <a:pt x="0" y="896954"/>
                </a:lnTo>
                <a:lnTo>
                  <a:pt x="188779" y="1121933"/>
                </a:lnTo>
                <a:lnTo>
                  <a:pt x="1257726" y="224977"/>
                </a:lnTo>
                <a:lnTo>
                  <a:pt x="1068947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16617" y="2104094"/>
            <a:ext cx="1143577" cy="990040"/>
          </a:xfrm>
          <a:custGeom>
            <a:avLst/>
            <a:gdLst/>
            <a:ahLst/>
            <a:cxnLst/>
            <a:rect l="l" t="t" r="r" b="b"/>
            <a:pathLst>
              <a:path w="1257934" h="1122045">
                <a:moveTo>
                  <a:pt x="0" y="896954"/>
                </a:moveTo>
                <a:lnTo>
                  <a:pt x="1068948" y="0"/>
                </a:lnTo>
                <a:lnTo>
                  <a:pt x="1257727" y="224978"/>
                </a:lnTo>
                <a:lnTo>
                  <a:pt x="188779" y="1121932"/>
                </a:lnTo>
                <a:lnTo>
                  <a:pt x="0" y="896954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09920" y="2028917"/>
            <a:ext cx="1391805" cy="684119"/>
          </a:xfrm>
          <a:custGeom>
            <a:avLst/>
            <a:gdLst/>
            <a:ahLst/>
            <a:cxnLst/>
            <a:rect l="l" t="t" r="r" b="b"/>
            <a:pathLst>
              <a:path w="1530984" h="775335">
                <a:moveTo>
                  <a:pt x="103503" y="0"/>
                </a:moveTo>
                <a:lnTo>
                  <a:pt x="0" y="338543"/>
                </a:lnTo>
                <a:lnTo>
                  <a:pt x="1427046" y="774835"/>
                </a:lnTo>
                <a:lnTo>
                  <a:pt x="1530549" y="436290"/>
                </a:lnTo>
                <a:lnTo>
                  <a:pt x="103503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09920" y="2028917"/>
            <a:ext cx="1391805" cy="684119"/>
          </a:xfrm>
          <a:custGeom>
            <a:avLst/>
            <a:gdLst/>
            <a:ahLst/>
            <a:cxnLst/>
            <a:rect l="l" t="t" r="r" b="b"/>
            <a:pathLst>
              <a:path w="1530984" h="775335">
                <a:moveTo>
                  <a:pt x="103503" y="0"/>
                </a:moveTo>
                <a:lnTo>
                  <a:pt x="1530549" y="436291"/>
                </a:lnTo>
                <a:lnTo>
                  <a:pt x="1427045" y="774835"/>
                </a:lnTo>
                <a:lnTo>
                  <a:pt x="0" y="338544"/>
                </a:lnTo>
                <a:lnTo>
                  <a:pt x="103503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31373" y="2009751"/>
            <a:ext cx="411018" cy="418540"/>
          </a:xfrm>
          <a:custGeom>
            <a:avLst/>
            <a:gdLst/>
            <a:ahLst/>
            <a:cxnLst/>
            <a:rect l="l" t="t" r="r" b="b"/>
            <a:pathLst>
              <a:path w="452120" h="474344">
                <a:moveTo>
                  <a:pt x="241844" y="0"/>
                </a:moveTo>
                <a:lnTo>
                  <a:pt x="188999" y="4400"/>
                </a:lnTo>
                <a:lnTo>
                  <a:pt x="138931" y="21239"/>
                </a:lnTo>
                <a:lnTo>
                  <a:pt x="93618" y="49391"/>
                </a:lnTo>
                <a:lnTo>
                  <a:pt x="55034" y="87730"/>
                </a:lnTo>
                <a:lnTo>
                  <a:pt x="25158" y="135130"/>
                </a:lnTo>
                <a:lnTo>
                  <a:pt x="11054" y="171207"/>
                </a:lnTo>
                <a:lnTo>
                  <a:pt x="2572" y="209004"/>
                </a:lnTo>
                <a:lnTo>
                  <a:pt x="0" y="246533"/>
                </a:lnTo>
                <a:lnTo>
                  <a:pt x="835" y="265008"/>
                </a:lnTo>
                <a:lnTo>
                  <a:pt x="11384" y="318368"/>
                </a:lnTo>
                <a:lnTo>
                  <a:pt x="33208" y="367046"/>
                </a:lnTo>
                <a:lnTo>
                  <a:pt x="65299" y="409004"/>
                </a:lnTo>
                <a:lnTo>
                  <a:pt x="106649" y="442203"/>
                </a:lnTo>
                <a:lnTo>
                  <a:pt x="156249" y="464604"/>
                </a:lnTo>
                <a:lnTo>
                  <a:pt x="209895" y="473768"/>
                </a:lnTo>
                <a:lnTo>
                  <a:pt x="227697" y="473753"/>
                </a:lnTo>
                <a:lnTo>
                  <a:pt x="279836" y="465081"/>
                </a:lnTo>
                <a:lnTo>
                  <a:pt x="328539" y="444346"/>
                </a:lnTo>
                <a:lnTo>
                  <a:pt x="371829" y="412673"/>
                </a:lnTo>
                <a:lnTo>
                  <a:pt x="407730" y="371188"/>
                </a:lnTo>
                <a:lnTo>
                  <a:pt x="434265" y="321018"/>
                </a:lnTo>
                <a:lnTo>
                  <a:pt x="445685" y="283665"/>
                </a:lnTo>
                <a:lnTo>
                  <a:pt x="451175" y="245927"/>
                </a:lnTo>
                <a:lnTo>
                  <a:pt x="451741" y="227235"/>
                </a:lnTo>
                <a:lnTo>
                  <a:pt x="450905" y="208760"/>
                </a:lnTo>
                <a:lnTo>
                  <a:pt x="440357" y="155400"/>
                </a:lnTo>
                <a:lnTo>
                  <a:pt x="418532" y="106721"/>
                </a:lnTo>
                <a:lnTo>
                  <a:pt x="386441" y="64764"/>
                </a:lnTo>
                <a:lnTo>
                  <a:pt x="345090" y="31565"/>
                </a:lnTo>
                <a:lnTo>
                  <a:pt x="295490" y="9164"/>
                </a:lnTo>
                <a:lnTo>
                  <a:pt x="241844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31373" y="2009751"/>
            <a:ext cx="411018" cy="418540"/>
          </a:xfrm>
          <a:custGeom>
            <a:avLst/>
            <a:gdLst/>
            <a:ahLst/>
            <a:cxnLst/>
            <a:rect l="l" t="t" r="r" b="b"/>
            <a:pathLst>
              <a:path w="452120" h="474344">
                <a:moveTo>
                  <a:pt x="11054" y="171208"/>
                </a:moveTo>
                <a:lnTo>
                  <a:pt x="25158" y="135130"/>
                </a:lnTo>
                <a:lnTo>
                  <a:pt x="55035" y="87730"/>
                </a:lnTo>
                <a:lnTo>
                  <a:pt x="93618" y="49391"/>
                </a:lnTo>
                <a:lnTo>
                  <a:pt x="138932" y="21239"/>
                </a:lnTo>
                <a:lnTo>
                  <a:pt x="189000" y="4400"/>
                </a:lnTo>
                <a:lnTo>
                  <a:pt x="241845" y="0"/>
                </a:lnTo>
                <a:lnTo>
                  <a:pt x="259736" y="1492"/>
                </a:lnTo>
                <a:lnTo>
                  <a:pt x="312879" y="15306"/>
                </a:lnTo>
                <a:lnTo>
                  <a:pt x="359841" y="41532"/>
                </a:lnTo>
                <a:lnTo>
                  <a:pt x="398217" y="77877"/>
                </a:lnTo>
                <a:lnTo>
                  <a:pt x="426998" y="122302"/>
                </a:lnTo>
                <a:lnTo>
                  <a:pt x="445176" y="172767"/>
                </a:lnTo>
                <a:lnTo>
                  <a:pt x="451741" y="227235"/>
                </a:lnTo>
                <a:lnTo>
                  <a:pt x="451174" y="245928"/>
                </a:lnTo>
                <a:lnTo>
                  <a:pt x="445685" y="283666"/>
                </a:lnTo>
                <a:lnTo>
                  <a:pt x="434265" y="321019"/>
                </a:lnTo>
                <a:lnTo>
                  <a:pt x="417713" y="355375"/>
                </a:lnTo>
                <a:lnTo>
                  <a:pt x="384715" y="399880"/>
                </a:lnTo>
                <a:lnTo>
                  <a:pt x="343668" y="434948"/>
                </a:lnTo>
                <a:lnTo>
                  <a:pt x="296550" y="459455"/>
                </a:lnTo>
                <a:lnTo>
                  <a:pt x="245337" y="472273"/>
                </a:lnTo>
                <a:lnTo>
                  <a:pt x="209896" y="473769"/>
                </a:lnTo>
                <a:lnTo>
                  <a:pt x="192005" y="472277"/>
                </a:lnTo>
                <a:lnTo>
                  <a:pt x="138862" y="458463"/>
                </a:lnTo>
                <a:lnTo>
                  <a:pt x="91900" y="432236"/>
                </a:lnTo>
                <a:lnTo>
                  <a:pt x="53524" y="395891"/>
                </a:lnTo>
                <a:lnTo>
                  <a:pt x="24743" y="351466"/>
                </a:lnTo>
                <a:lnTo>
                  <a:pt x="6565" y="301001"/>
                </a:lnTo>
                <a:lnTo>
                  <a:pt x="0" y="246533"/>
                </a:lnTo>
                <a:lnTo>
                  <a:pt x="566" y="227840"/>
                </a:lnTo>
                <a:lnTo>
                  <a:pt x="2572" y="209005"/>
                </a:lnTo>
                <a:lnTo>
                  <a:pt x="6056" y="190102"/>
                </a:lnTo>
                <a:lnTo>
                  <a:pt x="11054" y="171208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42545" y="2504515"/>
            <a:ext cx="1356591" cy="1283074"/>
          </a:xfrm>
          <a:custGeom>
            <a:avLst/>
            <a:gdLst/>
            <a:ahLst/>
            <a:cxnLst/>
            <a:rect l="l" t="t" r="r" b="b"/>
            <a:pathLst>
              <a:path w="1492250" h="1454150">
                <a:moveTo>
                  <a:pt x="1119257" y="0"/>
                </a:moveTo>
                <a:lnTo>
                  <a:pt x="372993" y="0"/>
                </a:lnTo>
                <a:lnTo>
                  <a:pt x="0" y="1454148"/>
                </a:lnTo>
                <a:lnTo>
                  <a:pt x="1492250" y="1454148"/>
                </a:lnTo>
                <a:lnTo>
                  <a:pt x="1119257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42545" y="2504514"/>
            <a:ext cx="1356591" cy="1283074"/>
          </a:xfrm>
          <a:custGeom>
            <a:avLst/>
            <a:gdLst/>
            <a:ahLst/>
            <a:cxnLst/>
            <a:rect l="l" t="t" r="r" b="b"/>
            <a:pathLst>
              <a:path w="1492250" h="1454150">
                <a:moveTo>
                  <a:pt x="0" y="1454149"/>
                </a:moveTo>
                <a:lnTo>
                  <a:pt x="372993" y="0"/>
                </a:lnTo>
                <a:lnTo>
                  <a:pt x="1119255" y="0"/>
                </a:lnTo>
                <a:lnTo>
                  <a:pt x="1492249" y="1454149"/>
                </a:lnTo>
                <a:lnTo>
                  <a:pt x="0" y="1454149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90248" y="2333324"/>
            <a:ext cx="411018" cy="418540"/>
          </a:xfrm>
          <a:custGeom>
            <a:avLst/>
            <a:gdLst/>
            <a:ahLst/>
            <a:cxnLst/>
            <a:rect l="l" t="t" r="r" b="b"/>
            <a:pathLst>
              <a:path w="452120" h="474344">
                <a:moveTo>
                  <a:pt x="241846" y="0"/>
                </a:moveTo>
                <a:lnTo>
                  <a:pt x="189000" y="4400"/>
                </a:lnTo>
                <a:lnTo>
                  <a:pt x="138933" y="21239"/>
                </a:lnTo>
                <a:lnTo>
                  <a:pt x="93619" y="49391"/>
                </a:lnTo>
                <a:lnTo>
                  <a:pt x="55035" y="87731"/>
                </a:lnTo>
                <a:lnTo>
                  <a:pt x="25158" y="135131"/>
                </a:lnTo>
                <a:lnTo>
                  <a:pt x="11054" y="171209"/>
                </a:lnTo>
                <a:lnTo>
                  <a:pt x="2572" y="209005"/>
                </a:lnTo>
                <a:lnTo>
                  <a:pt x="0" y="246534"/>
                </a:lnTo>
                <a:lnTo>
                  <a:pt x="835" y="265008"/>
                </a:lnTo>
                <a:lnTo>
                  <a:pt x="11384" y="318368"/>
                </a:lnTo>
                <a:lnTo>
                  <a:pt x="33208" y="367046"/>
                </a:lnTo>
                <a:lnTo>
                  <a:pt x="65300" y="409004"/>
                </a:lnTo>
                <a:lnTo>
                  <a:pt x="106650" y="442203"/>
                </a:lnTo>
                <a:lnTo>
                  <a:pt x="156250" y="464604"/>
                </a:lnTo>
                <a:lnTo>
                  <a:pt x="209896" y="473769"/>
                </a:lnTo>
                <a:lnTo>
                  <a:pt x="227698" y="473754"/>
                </a:lnTo>
                <a:lnTo>
                  <a:pt x="279837" y="465082"/>
                </a:lnTo>
                <a:lnTo>
                  <a:pt x="328539" y="444347"/>
                </a:lnTo>
                <a:lnTo>
                  <a:pt x="371829" y="412674"/>
                </a:lnTo>
                <a:lnTo>
                  <a:pt x="407730" y="371189"/>
                </a:lnTo>
                <a:lnTo>
                  <a:pt x="434265" y="321019"/>
                </a:lnTo>
                <a:lnTo>
                  <a:pt x="445685" y="283665"/>
                </a:lnTo>
                <a:lnTo>
                  <a:pt x="451175" y="245927"/>
                </a:lnTo>
                <a:lnTo>
                  <a:pt x="451741" y="227235"/>
                </a:lnTo>
                <a:lnTo>
                  <a:pt x="450905" y="208760"/>
                </a:lnTo>
                <a:lnTo>
                  <a:pt x="440357" y="155400"/>
                </a:lnTo>
                <a:lnTo>
                  <a:pt x="418533" y="106721"/>
                </a:lnTo>
                <a:lnTo>
                  <a:pt x="386441" y="64764"/>
                </a:lnTo>
                <a:lnTo>
                  <a:pt x="345091" y="31565"/>
                </a:lnTo>
                <a:lnTo>
                  <a:pt x="295492" y="9164"/>
                </a:lnTo>
                <a:lnTo>
                  <a:pt x="241846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90248" y="2333319"/>
            <a:ext cx="411018" cy="418540"/>
          </a:xfrm>
          <a:custGeom>
            <a:avLst/>
            <a:gdLst/>
            <a:ahLst/>
            <a:cxnLst/>
            <a:rect l="l" t="t" r="r" b="b"/>
            <a:pathLst>
              <a:path w="452120" h="474344">
                <a:moveTo>
                  <a:pt x="11054" y="171208"/>
                </a:moveTo>
                <a:lnTo>
                  <a:pt x="25158" y="135130"/>
                </a:lnTo>
                <a:lnTo>
                  <a:pt x="55035" y="87730"/>
                </a:lnTo>
                <a:lnTo>
                  <a:pt x="93618" y="49391"/>
                </a:lnTo>
                <a:lnTo>
                  <a:pt x="138932" y="21239"/>
                </a:lnTo>
                <a:lnTo>
                  <a:pt x="189000" y="4400"/>
                </a:lnTo>
                <a:lnTo>
                  <a:pt x="241845" y="0"/>
                </a:lnTo>
                <a:lnTo>
                  <a:pt x="259736" y="1492"/>
                </a:lnTo>
                <a:lnTo>
                  <a:pt x="312879" y="15306"/>
                </a:lnTo>
                <a:lnTo>
                  <a:pt x="359841" y="41532"/>
                </a:lnTo>
                <a:lnTo>
                  <a:pt x="398217" y="77877"/>
                </a:lnTo>
                <a:lnTo>
                  <a:pt x="426998" y="122302"/>
                </a:lnTo>
                <a:lnTo>
                  <a:pt x="445176" y="172767"/>
                </a:lnTo>
                <a:lnTo>
                  <a:pt x="451741" y="227235"/>
                </a:lnTo>
                <a:lnTo>
                  <a:pt x="451175" y="245928"/>
                </a:lnTo>
                <a:lnTo>
                  <a:pt x="445685" y="283666"/>
                </a:lnTo>
                <a:lnTo>
                  <a:pt x="434265" y="321019"/>
                </a:lnTo>
                <a:lnTo>
                  <a:pt x="417713" y="355375"/>
                </a:lnTo>
                <a:lnTo>
                  <a:pt x="384715" y="399880"/>
                </a:lnTo>
                <a:lnTo>
                  <a:pt x="343668" y="434948"/>
                </a:lnTo>
                <a:lnTo>
                  <a:pt x="296550" y="459455"/>
                </a:lnTo>
                <a:lnTo>
                  <a:pt x="245337" y="472273"/>
                </a:lnTo>
                <a:lnTo>
                  <a:pt x="209896" y="473769"/>
                </a:lnTo>
                <a:lnTo>
                  <a:pt x="192005" y="472277"/>
                </a:lnTo>
                <a:lnTo>
                  <a:pt x="138862" y="458463"/>
                </a:lnTo>
                <a:lnTo>
                  <a:pt x="91900" y="432236"/>
                </a:lnTo>
                <a:lnTo>
                  <a:pt x="53524" y="395891"/>
                </a:lnTo>
                <a:lnTo>
                  <a:pt x="24743" y="351466"/>
                </a:lnTo>
                <a:lnTo>
                  <a:pt x="6565" y="301001"/>
                </a:lnTo>
                <a:lnTo>
                  <a:pt x="0" y="246533"/>
                </a:lnTo>
                <a:lnTo>
                  <a:pt x="566" y="227841"/>
                </a:lnTo>
                <a:lnTo>
                  <a:pt x="2572" y="209005"/>
                </a:lnTo>
                <a:lnTo>
                  <a:pt x="6056" y="190102"/>
                </a:lnTo>
                <a:lnTo>
                  <a:pt x="11054" y="171208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93409" y="3713329"/>
            <a:ext cx="325005" cy="385482"/>
          </a:xfrm>
          <a:custGeom>
            <a:avLst/>
            <a:gdLst/>
            <a:ahLst/>
            <a:cxnLst/>
            <a:rect l="l" t="t" r="r" b="b"/>
            <a:pathLst>
              <a:path w="357504" h="436879">
                <a:moveTo>
                  <a:pt x="0" y="0"/>
                </a:moveTo>
                <a:lnTo>
                  <a:pt x="357210" y="0"/>
                </a:lnTo>
                <a:lnTo>
                  <a:pt x="357210" y="436585"/>
                </a:lnTo>
                <a:lnTo>
                  <a:pt x="0" y="436585"/>
                </a:lnTo>
                <a:lnTo>
                  <a:pt x="0" y="0"/>
                </a:lnTo>
                <a:close/>
              </a:path>
            </a:pathLst>
          </a:custGeom>
          <a:solidFill>
            <a:srgbClr val="00E6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18147" y="3608305"/>
            <a:ext cx="108527" cy="490257"/>
          </a:xfrm>
          <a:custGeom>
            <a:avLst/>
            <a:gdLst/>
            <a:ahLst/>
            <a:cxnLst/>
            <a:rect l="l" t="t" r="r" b="b"/>
            <a:pathLst>
              <a:path w="119379" h="555625">
                <a:moveTo>
                  <a:pt x="119039" y="0"/>
                </a:moveTo>
                <a:lnTo>
                  <a:pt x="0" y="119039"/>
                </a:lnTo>
                <a:lnTo>
                  <a:pt x="0" y="555625"/>
                </a:lnTo>
                <a:lnTo>
                  <a:pt x="119039" y="436586"/>
                </a:lnTo>
                <a:lnTo>
                  <a:pt x="119039" y="0"/>
                </a:lnTo>
                <a:close/>
              </a:path>
            </a:pathLst>
          </a:custGeom>
          <a:solidFill>
            <a:srgbClr val="00C1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3419" y="3608294"/>
            <a:ext cx="432955" cy="105335"/>
          </a:xfrm>
          <a:custGeom>
            <a:avLst/>
            <a:gdLst/>
            <a:ahLst/>
            <a:cxnLst/>
            <a:rect l="l" t="t" r="r" b="b"/>
            <a:pathLst>
              <a:path w="476250" h="119379">
                <a:moveTo>
                  <a:pt x="476250" y="0"/>
                </a:moveTo>
                <a:lnTo>
                  <a:pt x="119038" y="0"/>
                </a:lnTo>
                <a:lnTo>
                  <a:pt x="0" y="119039"/>
                </a:lnTo>
                <a:lnTo>
                  <a:pt x="357210" y="119039"/>
                </a:lnTo>
                <a:lnTo>
                  <a:pt x="476250" y="0"/>
                </a:lnTo>
                <a:close/>
              </a:path>
            </a:pathLst>
          </a:custGeom>
          <a:solidFill>
            <a:srgbClr val="33E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93419" y="3608305"/>
            <a:ext cx="432955" cy="490257"/>
          </a:xfrm>
          <a:custGeom>
            <a:avLst/>
            <a:gdLst/>
            <a:ahLst/>
            <a:cxnLst/>
            <a:rect l="l" t="t" r="r" b="b"/>
            <a:pathLst>
              <a:path w="476250" h="555625">
                <a:moveTo>
                  <a:pt x="0" y="119038"/>
                </a:moveTo>
                <a:lnTo>
                  <a:pt x="119038" y="0"/>
                </a:lnTo>
                <a:lnTo>
                  <a:pt x="476249" y="0"/>
                </a:lnTo>
                <a:lnTo>
                  <a:pt x="476249" y="436585"/>
                </a:lnTo>
                <a:lnTo>
                  <a:pt x="357210" y="555624"/>
                </a:lnTo>
                <a:lnTo>
                  <a:pt x="0" y="555624"/>
                </a:lnTo>
                <a:lnTo>
                  <a:pt x="0" y="119038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93419" y="3608294"/>
            <a:ext cx="432955" cy="105335"/>
          </a:xfrm>
          <a:custGeom>
            <a:avLst/>
            <a:gdLst/>
            <a:ahLst/>
            <a:cxnLst/>
            <a:rect l="l" t="t" r="r" b="b"/>
            <a:pathLst>
              <a:path w="476250" h="119379">
                <a:moveTo>
                  <a:pt x="0" y="119038"/>
                </a:moveTo>
                <a:lnTo>
                  <a:pt x="357210" y="119038"/>
                </a:lnTo>
                <a:lnTo>
                  <a:pt x="476249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18145" y="3713328"/>
            <a:ext cx="0" cy="385482"/>
          </a:xfrm>
          <a:custGeom>
            <a:avLst/>
            <a:gdLst/>
            <a:ahLst/>
            <a:cxnLst/>
            <a:rect l="l" t="t" r="r" b="b"/>
            <a:pathLst>
              <a:path h="436879">
                <a:moveTo>
                  <a:pt x="0" y="0"/>
                </a:moveTo>
                <a:lnTo>
                  <a:pt x="0" y="436586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85777" y="3228696"/>
            <a:ext cx="311727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99" y="1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32135" y="3195078"/>
            <a:ext cx="0" cy="316566"/>
          </a:xfrm>
          <a:custGeom>
            <a:avLst/>
            <a:gdLst/>
            <a:ahLst/>
            <a:cxnLst/>
            <a:rect l="l" t="t" r="r" b="b"/>
            <a:pathLst>
              <a:path h="358775">
                <a:moveTo>
                  <a:pt x="0" y="358774"/>
                </a:moveTo>
                <a:lnTo>
                  <a:pt x="1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1135" y="3195078"/>
            <a:ext cx="0" cy="316566"/>
          </a:xfrm>
          <a:custGeom>
            <a:avLst/>
            <a:gdLst/>
            <a:ahLst/>
            <a:cxnLst/>
            <a:rect l="l" t="t" r="r" b="b"/>
            <a:pathLst>
              <a:path h="358775">
                <a:moveTo>
                  <a:pt x="0" y="358774"/>
                </a:moveTo>
                <a:lnTo>
                  <a:pt x="1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41635" y="2945748"/>
            <a:ext cx="0" cy="252132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285749"/>
                </a:moveTo>
                <a:lnTo>
                  <a:pt x="1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55035" y="3395344"/>
            <a:ext cx="697923" cy="261097"/>
          </a:xfrm>
          <a:custGeom>
            <a:avLst/>
            <a:gdLst/>
            <a:ahLst/>
            <a:cxnLst/>
            <a:rect l="l" t="t" r="r" b="b"/>
            <a:pathLst>
              <a:path w="767714" h="295910">
                <a:moveTo>
                  <a:pt x="20132" y="0"/>
                </a:moveTo>
                <a:lnTo>
                  <a:pt x="0" y="230117"/>
                </a:lnTo>
                <a:lnTo>
                  <a:pt x="747255" y="295494"/>
                </a:lnTo>
                <a:lnTo>
                  <a:pt x="767387" y="65375"/>
                </a:lnTo>
                <a:lnTo>
                  <a:pt x="20132" y="0"/>
                </a:lnTo>
                <a:close/>
              </a:path>
            </a:pathLst>
          </a:custGeom>
          <a:solidFill>
            <a:srgbClr val="434D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73330" y="3333598"/>
            <a:ext cx="755650" cy="119903"/>
          </a:xfrm>
          <a:custGeom>
            <a:avLst/>
            <a:gdLst/>
            <a:ahLst/>
            <a:cxnLst/>
            <a:rect l="l" t="t" r="r" b="b"/>
            <a:pathLst>
              <a:path w="831214" h="135889">
                <a:moveTo>
                  <a:pt x="83394" y="0"/>
                </a:moveTo>
                <a:lnTo>
                  <a:pt x="0" y="69975"/>
                </a:lnTo>
                <a:lnTo>
                  <a:pt x="747255" y="135351"/>
                </a:lnTo>
                <a:lnTo>
                  <a:pt x="830649" y="65375"/>
                </a:lnTo>
                <a:lnTo>
                  <a:pt x="83394" y="0"/>
                </a:lnTo>
                <a:close/>
              </a:path>
            </a:pathLst>
          </a:custGeom>
          <a:solidFill>
            <a:srgbClr val="374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34349" y="3391293"/>
            <a:ext cx="94672" cy="265019"/>
          </a:xfrm>
          <a:custGeom>
            <a:avLst/>
            <a:gdLst/>
            <a:ahLst/>
            <a:cxnLst/>
            <a:rect l="l" t="t" r="r" b="b"/>
            <a:pathLst>
              <a:path w="104139" h="300354">
                <a:moveTo>
                  <a:pt x="103526" y="0"/>
                </a:moveTo>
                <a:lnTo>
                  <a:pt x="20132" y="69975"/>
                </a:lnTo>
                <a:lnTo>
                  <a:pt x="0" y="300094"/>
                </a:lnTo>
                <a:lnTo>
                  <a:pt x="83393" y="230117"/>
                </a:lnTo>
                <a:lnTo>
                  <a:pt x="103526" y="0"/>
                </a:lnTo>
                <a:close/>
              </a:path>
            </a:pathLst>
          </a:custGeom>
          <a:solidFill>
            <a:srgbClr val="6E74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55028" y="3333598"/>
            <a:ext cx="773545" cy="322729"/>
          </a:xfrm>
          <a:custGeom>
            <a:avLst/>
            <a:gdLst/>
            <a:ahLst/>
            <a:cxnLst/>
            <a:rect l="l" t="t" r="r" b="b"/>
            <a:pathLst>
              <a:path w="850900" h="365760">
                <a:moveTo>
                  <a:pt x="747255" y="365470"/>
                </a:moveTo>
                <a:lnTo>
                  <a:pt x="830649" y="295493"/>
                </a:lnTo>
                <a:lnTo>
                  <a:pt x="850782" y="65376"/>
                </a:lnTo>
                <a:lnTo>
                  <a:pt x="103527" y="0"/>
                </a:lnTo>
                <a:lnTo>
                  <a:pt x="20132" y="69975"/>
                </a:lnTo>
                <a:lnTo>
                  <a:pt x="0" y="300093"/>
                </a:lnTo>
                <a:lnTo>
                  <a:pt x="747255" y="36547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34349" y="3391293"/>
            <a:ext cx="94672" cy="265019"/>
          </a:xfrm>
          <a:custGeom>
            <a:avLst/>
            <a:gdLst/>
            <a:ahLst/>
            <a:cxnLst/>
            <a:rect l="l" t="t" r="r" b="b"/>
            <a:pathLst>
              <a:path w="104139" h="300354">
                <a:moveTo>
                  <a:pt x="0" y="300094"/>
                </a:moveTo>
                <a:lnTo>
                  <a:pt x="20132" y="69975"/>
                </a:lnTo>
                <a:lnTo>
                  <a:pt x="103526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73330" y="3395341"/>
            <a:ext cx="679450" cy="57710"/>
          </a:xfrm>
          <a:custGeom>
            <a:avLst/>
            <a:gdLst/>
            <a:ahLst/>
            <a:cxnLst/>
            <a:rect l="l" t="t" r="r" b="b"/>
            <a:pathLst>
              <a:path w="747394" h="65404">
                <a:moveTo>
                  <a:pt x="747255" y="65376"/>
                </a:moveTo>
                <a:lnTo>
                  <a:pt x="0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3121" y="3498439"/>
            <a:ext cx="143164" cy="109257"/>
          </a:xfrm>
          <a:custGeom>
            <a:avLst/>
            <a:gdLst/>
            <a:ahLst/>
            <a:cxnLst/>
            <a:rect l="l" t="t" r="r" b="b"/>
            <a:pathLst>
              <a:path w="157479" h="123825">
                <a:moveTo>
                  <a:pt x="157050" y="0"/>
                </a:moveTo>
                <a:lnTo>
                  <a:pt x="3239" y="22932"/>
                </a:lnTo>
                <a:lnTo>
                  <a:pt x="0" y="84771"/>
                </a:lnTo>
                <a:lnTo>
                  <a:pt x="150569" y="123654"/>
                </a:lnTo>
                <a:lnTo>
                  <a:pt x="157050" y="0"/>
                </a:lnTo>
                <a:close/>
              </a:path>
            </a:pathLst>
          </a:custGeom>
          <a:solidFill>
            <a:srgbClr val="434D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83120" y="3498439"/>
            <a:ext cx="143164" cy="109257"/>
          </a:xfrm>
          <a:custGeom>
            <a:avLst/>
            <a:gdLst/>
            <a:ahLst/>
            <a:cxnLst/>
            <a:rect l="l" t="t" r="r" b="b"/>
            <a:pathLst>
              <a:path w="157479" h="123825">
                <a:moveTo>
                  <a:pt x="157051" y="0"/>
                </a:moveTo>
                <a:lnTo>
                  <a:pt x="3240" y="22931"/>
                </a:lnTo>
                <a:lnTo>
                  <a:pt x="0" y="84771"/>
                </a:lnTo>
                <a:lnTo>
                  <a:pt x="150570" y="123655"/>
                </a:lnTo>
                <a:lnTo>
                  <a:pt x="15705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871483" y="3997119"/>
            <a:ext cx="236682" cy="103654"/>
          </a:xfrm>
          <a:custGeom>
            <a:avLst/>
            <a:gdLst/>
            <a:ahLst/>
            <a:cxnLst/>
            <a:rect l="l" t="t" r="r" b="b"/>
            <a:pathLst>
              <a:path w="260350" h="117475">
                <a:moveTo>
                  <a:pt x="258211" y="0"/>
                </a:moveTo>
                <a:lnTo>
                  <a:pt x="0" y="33874"/>
                </a:lnTo>
                <a:lnTo>
                  <a:pt x="1026" y="92613"/>
                </a:lnTo>
                <a:lnTo>
                  <a:pt x="260262" y="117457"/>
                </a:lnTo>
                <a:lnTo>
                  <a:pt x="258211" y="0"/>
                </a:lnTo>
                <a:close/>
              </a:path>
            </a:pathLst>
          </a:custGeom>
          <a:solidFill>
            <a:srgbClr val="434D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71483" y="3997119"/>
            <a:ext cx="236682" cy="103654"/>
          </a:xfrm>
          <a:custGeom>
            <a:avLst/>
            <a:gdLst/>
            <a:ahLst/>
            <a:cxnLst/>
            <a:rect l="l" t="t" r="r" b="b"/>
            <a:pathLst>
              <a:path w="260350" h="117475">
                <a:moveTo>
                  <a:pt x="258211" y="0"/>
                </a:moveTo>
                <a:lnTo>
                  <a:pt x="0" y="33874"/>
                </a:lnTo>
                <a:lnTo>
                  <a:pt x="1025" y="92614"/>
                </a:lnTo>
                <a:lnTo>
                  <a:pt x="260261" y="117457"/>
                </a:lnTo>
                <a:lnTo>
                  <a:pt x="25821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99591" y="4196606"/>
            <a:ext cx="334818" cy="302559"/>
          </a:xfrm>
          <a:custGeom>
            <a:avLst/>
            <a:gdLst/>
            <a:ahLst/>
            <a:cxnLst/>
            <a:rect l="l" t="t" r="r" b="b"/>
            <a:pathLst>
              <a:path w="368300" h="342900">
                <a:moveTo>
                  <a:pt x="276241" y="0"/>
                </a:moveTo>
                <a:lnTo>
                  <a:pt x="92057" y="0"/>
                </a:lnTo>
                <a:lnTo>
                  <a:pt x="0" y="342900"/>
                </a:lnTo>
                <a:lnTo>
                  <a:pt x="368300" y="342900"/>
                </a:lnTo>
                <a:lnTo>
                  <a:pt x="276241" y="0"/>
                </a:lnTo>
                <a:close/>
              </a:path>
            </a:pathLst>
          </a:custGeom>
          <a:solidFill>
            <a:srgbClr val="434D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99591" y="4196606"/>
            <a:ext cx="334818" cy="302559"/>
          </a:xfrm>
          <a:custGeom>
            <a:avLst/>
            <a:gdLst/>
            <a:ahLst/>
            <a:cxnLst/>
            <a:rect l="l" t="t" r="r" b="b"/>
            <a:pathLst>
              <a:path w="368300" h="342900">
                <a:moveTo>
                  <a:pt x="0" y="342899"/>
                </a:moveTo>
                <a:lnTo>
                  <a:pt x="92057" y="0"/>
                </a:lnTo>
                <a:lnTo>
                  <a:pt x="276241" y="0"/>
                </a:lnTo>
                <a:lnTo>
                  <a:pt x="368299" y="342899"/>
                </a:lnTo>
                <a:lnTo>
                  <a:pt x="0" y="342899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99591" y="3647516"/>
            <a:ext cx="334818" cy="302559"/>
          </a:xfrm>
          <a:custGeom>
            <a:avLst/>
            <a:gdLst/>
            <a:ahLst/>
            <a:cxnLst/>
            <a:rect l="l" t="t" r="r" b="b"/>
            <a:pathLst>
              <a:path w="368300" h="342900">
                <a:moveTo>
                  <a:pt x="276241" y="0"/>
                </a:moveTo>
                <a:lnTo>
                  <a:pt x="92057" y="0"/>
                </a:lnTo>
                <a:lnTo>
                  <a:pt x="0" y="342900"/>
                </a:lnTo>
                <a:lnTo>
                  <a:pt x="368300" y="342900"/>
                </a:lnTo>
                <a:lnTo>
                  <a:pt x="276241" y="0"/>
                </a:lnTo>
                <a:close/>
              </a:path>
            </a:pathLst>
          </a:custGeom>
          <a:solidFill>
            <a:srgbClr val="434D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499591" y="3647516"/>
            <a:ext cx="334818" cy="302559"/>
          </a:xfrm>
          <a:custGeom>
            <a:avLst/>
            <a:gdLst/>
            <a:ahLst/>
            <a:cxnLst/>
            <a:rect l="l" t="t" r="r" b="b"/>
            <a:pathLst>
              <a:path w="368300" h="342900">
                <a:moveTo>
                  <a:pt x="0" y="342900"/>
                </a:moveTo>
                <a:lnTo>
                  <a:pt x="92057" y="0"/>
                </a:lnTo>
                <a:lnTo>
                  <a:pt x="276241" y="0"/>
                </a:lnTo>
                <a:lnTo>
                  <a:pt x="368299" y="342900"/>
                </a:lnTo>
                <a:lnTo>
                  <a:pt x="0" y="34290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99963" y="3979432"/>
            <a:ext cx="685800" cy="215713"/>
          </a:xfrm>
          <a:custGeom>
            <a:avLst/>
            <a:gdLst/>
            <a:ahLst/>
            <a:cxnLst/>
            <a:rect l="l" t="t" r="r" b="b"/>
            <a:pathLst>
              <a:path w="754379" h="244475">
                <a:moveTo>
                  <a:pt x="749995" y="0"/>
                </a:moveTo>
                <a:lnTo>
                  <a:pt x="0" y="13091"/>
                </a:lnTo>
                <a:lnTo>
                  <a:pt x="4030" y="244052"/>
                </a:lnTo>
                <a:lnTo>
                  <a:pt x="754026" y="230960"/>
                </a:lnTo>
                <a:lnTo>
                  <a:pt x="749995" y="0"/>
                </a:lnTo>
                <a:close/>
              </a:path>
            </a:pathLst>
          </a:custGeom>
          <a:solidFill>
            <a:srgbClr val="434D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28779" y="3912695"/>
            <a:ext cx="753341" cy="78441"/>
          </a:xfrm>
          <a:custGeom>
            <a:avLst/>
            <a:gdLst/>
            <a:ahLst/>
            <a:cxnLst/>
            <a:rect l="l" t="t" r="r" b="b"/>
            <a:pathLst>
              <a:path w="828675" h="88900">
                <a:moveTo>
                  <a:pt x="749995" y="0"/>
                </a:moveTo>
                <a:lnTo>
                  <a:pt x="0" y="13091"/>
                </a:lnTo>
                <a:lnTo>
                  <a:pt x="78309" y="88714"/>
                </a:lnTo>
                <a:lnTo>
                  <a:pt x="828305" y="75623"/>
                </a:lnTo>
                <a:lnTo>
                  <a:pt x="749995" y="0"/>
                </a:lnTo>
                <a:close/>
              </a:path>
            </a:pathLst>
          </a:custGeom>
          <a:solidFill>
            <a:srgbClr val="374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228778" y="3924248"/>
            <a:ext cx="75045" cy="270622"/>
          </a:xfrm>
          <a:custGeom>
            <a:avLst/>
            <a:gdLst/>
            <a:ahLst/>
            <a:cxnLst/>
            <a:rect l="l" t="t" r="r" b="b"/>
            <a:pathLst>
              <a:path w="82550" h="306704">
                <a:moveTo>
                  <a:pt x="0" y="0"/>
                </a:moveTo>
                <a:lnTo>
                  <a:pt x="4030" y="230962"/>
                </a:lnTo>
                <a:lnTo>
                  <a:pt x="82340" y="306584"/>
                </a:lnTo>
                <a:lnTo>
                  <a:pt x="78309" y="75623"/>
                </a:lnTo>
                <a:lnTo>
                  <a:pt x="0" y="0"/>
                </a:lnTo>
                <a:close/>
              </a:path>
            </a:pathLst>
          </a:custGeom>
          <a:solidFill>
            <a:srgbClr val="6E74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228772" y="3912695"/>
            <a:ext cx="756805" cy="282388"/>
          </a:xfrm>
          <a:custGeom>
            <a:avLst/>
            <a:gdLst/>
            <a:ahLst/>
            <a:cxnLst/>
            <a:rect l="l" t="t" r="r" b="b"/>
            <a:pathLst>
              <a:path w="832485" h="320039">
                <a:moveTo>
                  <a:pt x="82341" y="319675"/>
                </a:moveTo>
                <a:lnTo>
                  <a:pt x="4031" y="244052"/>
                </a:lnTo>
                <a:lnTo>
                  <a:pt x="0" y="13091"/>
                </a:lnTo>
                <a:lnTo>
                  <a:pt x="749995" y="0"/>
                </a:lnTo>
                <a:lnTo>
                  <a:pt x="828305" y="75622"/>
                </a:lnTo>
                <a:lnTo>
                  <a:pt x="832336" y="306584"/>
                </a:lnTo>
                <a:lnTo>
                  <a:pt x="82341" y="31967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228778" y="3924248"/>
            <a:ext cx="75045" cy="270622"/>
          </a:xfrm>
          <a:custGeom>
            <a:avLst/>
            <a:gdLst/>
            <a:ahLst/>
            <a:cxnLst/>
            <a:rect l="l" t="t" r="r" b="b"/>
            <a:pathLst>
              <a:path w="82550" h="306704">
                <a:moveTo>
                  <a:pt x="82341" y="306584"/>
                </a:moveTo>
                <a:lnTo>
                  <a:pt x="78309" y="75622"/>
                </a:lnTo>
                <a:lnTo>
                  <a:pt x="0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99963" y="3979421"/>
            <a:ext cx="682336" cy="11766"/>
          </a:xfrm>
          <a:custGeom>
            <a:avLst/>
            <a:gdLst/>
            <a:ahLst/>
            <a:cxnLst/>
            <a:rect l="l" t="t" r="r" b="b"/>
            <a:pathLst>
              <a:path w="750570" h="13335">
                <a:moveTo>
                  <a:pt x="0" y="13091"/>
                </a:moveTo>
                <a:lnTo>
                  <a:pt x="749995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117273" y="3563470"/>
            <a:ext cx="1858818" cy="134471"/>
          </a:xfrm>
          <a:custGeom>
            <a:avLst/>
            <a:gdLst/>
            <a:ahLst/>
            <a:cxnLst/>
            <a:rect l="l" t="t" r="r" b="b"/>
            <a:pathLst>
              <a:path w="2044700" h="152400">
                <a:moveTo>
                  <a:pt x="0" y="0"/>
                </a:moveTo>
                <a:lnTo>
                  <a:pt x="2044699" y="1523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94192" y="3720355"/>
            <a:ext cx="1893455" cy="313765"/>
          </a:xfrm>
          <a:custGeom>
            <a:avLst/>
            <a:gdLst/>
            <a:ahLst/>
            <a:cxnLst/>
            <a:rect l="l" t="t" r="r" b="b"/>
            <a:pathLst>
              <a:path w="2082800" h="355600">
                <a:moveTo>
                  <a:pt x="0" y="355599"/>
                </a:moveTo>
                <a:lnTo>
                  <a:pt x="2082799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2718376" y="5020495"/>
            <a:ext cx="38354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84" marR="4559" algn="ctr"/>
            <a:r>
              <a:rPr spc="-9" dirty="0">
                <a:latin typeface="Tahoma"/>
                <a:cs typeface="Tahoma"/>
              </a:rPr>
              <a:t>Viewing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</a:t>
            </a:r>
            <a:r>
              <a:rPr spc="-13" dirty="0">
                <a:latin typeface="Tahoma"/>
                <a:cs typeface="Tahoma"/>
              </a:rPr>
              <a:t>h</a:t>
            </a:r>
            <a:r>
              <a:rPr dirty="0">
                <a:latin typeface="Tahoma"/>
                <a:cs typeface="Tahoma"/>
              </a:rPr>
              <a:t>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s</a:t>
            </a:r>
            <a:r>
              <a:rPr spc="-13" dirty="0">
                <a:latin typeface="Tahoma"/>
                <a:cs typeface="Tahoma"/>
              </a:rPr>
              <a:t>am</a:t>
            </a:r>
            <a:r>
              <a:rPr dirty="0">
                <a:latin typeface="Tahoma"/>
                <a:cs typeface="Tahoma"/>
              </a:rPr>
              <a:t>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p</a:t>
            </a:r>
            <a:r>
              <a:rPr spc="-31" dirty="0">
                <a:latin typeface="Tahoma"/>
                <a:cs typeface="Tahoma"/>
              </a:rPr>
              <a:t>h</a:t>
            </a:r>
            <a:r>
              <a:rPr dirty="0">
                <a:latin typeface="Tahoma"/>
                <a:cs typeface="Tahoma"/>
              </a:rPr>
              <a:t>ys</a:t>
            </a:r>
            <a:r>
              <a:rPr spc="-4" dirty="0">
                <a:latin typeface="Tahoma"/>
                <a:cs typeface="Tahoma"/>
              </a:rPr>
              <a:t>i</a:t>
            </a:r>
            <a:r>
              <a:rPr dirty="0">
                <a:latin typeface="Tahoma"/>
                <a:cs typeface="Tahoma"/>
              </a:rPr>
              <a:t>c</a:t>
            </a:r>
            <a:r>
              <a:rPr spc="-9" dirty="0">
                <a:latin typeface="Tahoma"/>
                <a:cs typeface="Tahoma"/>
              </a:rPr>
              <a:t>al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poin</a:t>
            </a:r>
            <a:r>
              <a:rPr dirty="0">
                <a:latin typeface="Tahoma"/>
                <a:cs typeface="Tahoma"/>
              </a:rPr>
              <a:t>t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fr</a:t>
            </a:r>
            <a:r>
              <a:rPr spc="-13" dirty="0">
                <a:latin typeface="Tahoma"/>
                <a:cs typeface="Tahoma"/>
              </a:rPr>
              <a:t>om</a:t>
            </a:r>
            <a:r>
              <a:rPr spc="-9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tw</a:t>
            </a:r>
            <a:r>
              <a:rPr spc="-13" dirty="0">
                <a:latin typeface="Tahoma"/>
                <a:cs typeface="Tahoma"/>
              </a:rPr>
              <a:t>o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di</a:t>
            </a:r>
            <a:r>
              <a:rPr spc="-13" dirty="0">
                <a:latin typeface="Tahoma"/>
                <a:cs typeface="Tahoma"/>
              </a:rPr>
              <a:t>f</a:t>
            </a:r>
            <a:r>
              <a:rPr spc="-18" dirty="0">
                <a:latin typeface="Tahoma"/>
                <a:cs typeface="Tahoma"/>
              </a:rPr>
              <a:t>f</a:t>
            </a:r>
            <a:r>
              <a:rPr dirty="0">
                <a:latin typeface="Tahoma"/>
                <a:cs typeface="Tahoma"/>
              </a:rPr>
              <a:t>e</a:t>
            </a:r>
            <a:r>
              <a:rPr spc="-9" dirty="0">
                <a:latin typeface="Tahoma"/>
                <a:cs typeface="Tahoma"/>
              </a:rPr>
              <a:t>r</a:t>
            </a:r>
            <a:r>
              <a:rPr dirty="0">
                <a:latin typeface="Tahoma"/>
                <a:cs typeface="Tahoma"/>
              </a:rPr>
              <a:t>e</a:t>
            </a:r>
            <a:r>
              <a:rPr spc="-13" dirty="0">
                <a:latin typeface="Tahoma"/>
                <a:cs typeface="Tahoma"/>
              </a:rPr>
              <a:t>n</a:t>
            </a:r>
            <a:r>
              <a:rPr dirty="0">
                <a:latin typeface="Tahoma"/>
                <a:cs typeface="Tahoma"/>
              </a:rPr>
              <a:t>t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vi</a:t>
            </a:r>
            <a:r>
              <a:rPr dirty="0">
                <a:latin typeface="Tahoma"/>
                <a:cs typeface="Tahoma"/>
              </a:rPr>
              <a:t>ew</a:t>
            </a:r>
            <a:r>
              <a:rPr spc="-9" dirty="0">
                <a:latin typeface="Tahoma"/>
                <a:cs typeface="Tahoma"/>
              </a:rPr>
              <a:t>poin</a:t>
            </a:r>
            <a:r>
              <a:rPr dirty="0">
                <a:latin typeface="Tahoma"/>
                <a:cs typeface="Tahoma"/>
              </a:rPr>
              <a:t>ts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l</a:t>
            </a:r>
            <a:r>
              <a:rPr spc="-4" dirty="0">
                <a:latin typeface="Tahoma"/>
                <a:cs typeface="Tahoma"/>
              </a:rPr>
              <a:t>l</a:t>
            </a:r>
            <a:r>
              <a:rPr dirty="0">
                <a:latin typeface="Tahoma"/>
                <a:cs typeface="Tahoma"/>
              </a:rPr>
              <a:t>ows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d</a:t>
            </a:r>
            <a:r>
              <a:rPr dirty="0">
                <a:latin typeface="Tahoma"/>
                <a:cs typeface="Tahoma"/>
              </a:rPr>
              <a:t>e</a:t>
            </a:r>
            <a:r>
              <a:rPr spc="-13" dirty="0">
                <a:latin typeface="Tahoma"/>
                <a:cs typeface="Tahoma"/>
              </a:rPr>
              <a:t>p</a:t>
            </a:r>
            <a:r>
              <a:rPr dirty="0">
                <a:latin typeface="Tahoma"/>
                <a:cs typeface="Tahoma"/>
              </a:rPr>
              <a:t>t</a:t>
            </a:r>
            <a:r>
              <a:rPr spc="-13" dirty="0">
                <a:latin typeface="Tahoma"/>
                <a:cs typeface="Tahoma"/>
              </a:rPr>
              <a:t>h</a:t>
            </a:r>
            <a:r>
              <a:rPr spc="-9" dirty="0">
                <a:latin typeface="Tahoma"/>
                <a:cs typeface="Tahoma"/>
              </a:rPr>
              <a:t> fr</a:t>
            </a:r>
            <a:r>
              <a:rPr spc="-13" dirty="0">
                <a:latin typeface="Tahoma"/>
                <a:cs typeface="Tahoma"/>
              </a:rPr>
              <a:t>om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tr</a:t>
            </a:r>
            <a:r>
              <a:rPr spc="-9" dirty="0">
                <a:latin typeface="Tahoma"/>
                <a:cs typeface="Tahoma"/>
              </a:rPr>
              <a:t>iangula</a:t>
            </a:r>
            <a:r>
              <a:rPr dirty="0">
                <a:latin typeface="Tahoma"/>
                <a:cs typeface="Tahoma"/>
              </a:rPr>
              <a:t>t</a:t>
            </a:r>
            <a:r>
              <a:rPr spc="-9" dirty="0">
                <a:latin typeface="Tahoma"/>
                <a:cs typeface="Tahoma"/>
              </a:rPr>
              <a:t>ion</a:t>
            </a:r>
            <a:endParaRPr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6584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3D Reconstruction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5730875" y="2239963"/>
            <a:ext cx="1295400" cy="1905000"/>
            <a:chOff x="2208" y="1728"/>
            <a:chExt cx="816" cy="1200"/>
          </a:xfrm>
        </p:grpSpPr>
        <p:sp>
          <p:nvSpPr>
            <p:cNvPr id="11283" name="Line 4"/>
            <p:cNvSpPr>
              <a:spLocks noChangeShapeType="1"/>
            </p:cNvSpPr>
            <p:nvPr/>
          </p:nvSpPr>
          <p:spPr bwMode="auto">
            <a:xfrm flipV="1">
              <a:off x="2208" y="2496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Line 5"/>
            <p:cNvSpPr>
              <a:spLocks noChangeShapeType="1"/>
            </p:cNvSpPr>
            <p:nvPr/>
          </p:nvSpPr>
          <p:spPr bwMode="auto">
            <a:xfrm flipV="1">
              <a:off x="2208" y="216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6"/>
            <p:cNvSpPr>
              <a:spLocks noChangeShapeType="1"/>
            </p:cNvSpPr>
            <p:nvPr/>
          </p:nvSpPr>
          <p:spPr bwMode="auto">
            <a:xfrm flipV="1">
              <a:off x="2208" y="1728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7"/>
            <p:cNvSpPr>
              <a:spLocks noChangeShapeType="1"/>
            </p:cNvSpPr>
            <p:nvPr/>
          </p:nvSpPr>
          <p:spPr bwMode="auto">
            <a:xfrm flipV="1">
              <a:off x="3024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8" name="Line 8"/>
          <p:cNvSpPr>
            <a:spLocks noChangeShapeType="1"/>
          </p:cNvSpPr>
          <p:nvPr/>
        </p:nvSpPr>
        <p:spPr bwMode="auto">
          <a:xfrm flipH="1" flipV="1">
            <a:off x="4267200" y="2552700"/>
            <a:ext cx="3429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597775" y="3611563"/>
            <a:ext cx="550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943600" y="3048000"/>
            <a:ext cx="522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P’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4244975" y="2087563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</a:t>
            </a:r>
          </a:p>
        </p:txBody>
      </p:sp>
      <p:grpSp>
        <p:nvGrpSpPr>
          <p:cNvPr id="11272" name="Group 12"/>
          <p:cNvGrpSpPr>
            <a:grpSpLocks/>
          </p:cNvGrpSpPr>
          <p:nvPr/>
        </p:nvGrpSpPr>
        <p:grpSpPr bwMode="auto">
          <a:xfrm flipH="1">
            <a:off x="2278063" y="2209800"/>
            <a:ext cx="1295400" cy="1905000"/>
            <a:chOff x="2208" y="1728"/>
            <a:chExt cx="816" cy="1200"/>
          </a:xfrm>
        </p:grpSpPr>
        <p:sp>
          <p:nvSpPr>
            <p:cNvPr id="11279" name="Line 13"/>
            <p:cNvSpPr>
              <a:spLocks noChangeShapeType="1"/>
            </p:cNvSpPr>
            <p:nvPr/>
          </p:nvSpPr>
          <p:spPr bwMode="auto">
            <a:xfrm flipV="1">
              <a:off x="2208" y="2496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14"/>
            <p:cNvSpPr>
              <a:spLocks noChangeShapeType="1"/>
            </p:cNvSpPr>
            <p:nvPr/>
          </p:nvSpPr>
          <p:spPr bwMode="auto">
            <a:xfrm flipV="1">
              <a:off x="2208" y="216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Line 15"/>
            <p:cNvSpPr>
              <a:spLocks noChangeShapeType="1"/>
            </p:cNvSpPr>
            <p:nvPr/>
          </p:nvSpPr>
          <p:spPr bwMode="auto">
            <a:xfrm flipV="1">
              <a:off x="2208" y="1728"/>
              <a:ext cx="81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Line 16"/>
            <p:cNvSpPr>
              <a:spLocks noChangeShapeType="1"/>
            </p:cNvSpPr>
            <p:nvPr/>
          </p:nvSpPr>
          <p:spPr bwMode="auto">
            <a:xfrm flipV="1">
              <a:off x="3024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3" name="Line 17"/>
          <p:cNvSpPr>
            <a:spLocks noChangeShapeType="1"/>
          </p:cNvSpPr>
          <p:nvPr/>
        </p:nvSpPr>
        <p:spPr bwMode="auto">
          <a:xfrm flipV="1">
            <a:off x="815975" y="2544763"/>
            <a:ext cx="3429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 flipH="1">
            <a:off x="687388" y="4114800"/>
            <a:ext cx="519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 flipH="1">
            <a:off x="2490788" y="3017838"/>
            <a:ext cx="490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P’</a:t>
            </a:r>
            <a:r>
              <a:rPr lang="en-US" alt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  <p:sp>
        <p:nvSpPr>
          <p:cNvPr id="11276" name="Line 20"/>
          <p:cNvSpPr>
            <a:spLocks noChangeShapeType="1"/>
          </p:cNvSpPr>
          <p:nvPr/>
        </p:nvSpPr>
        <p:spPr bwMode="auto">
          <a:xfrm>
            <a:off x="854075" y="407670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974725" y="4922838"/>
            <a:ext cx="721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We must solve the correspondence problem first!</a:t>
            </a:r>
          </a:p>
        </p:txBody>
      </p:sp>
      <p:sp>
        <p:nvSpPr>
          <p:cNvPr id="11278" name="Line 22"/>
          <p:cNvSpPr>
            <a:spLocks noChangeShapeType="1"/>
          </p:cNvSpPr>
          <p:nvPr/>
        </p:nvSpPr>
        <p:spPr bwMode="auto">
          <a:xfrm flipH="1">
            <a:off x="3810000" y="2514600"/>
            <a:ext cx="4572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Stereo setup</a:t>
            </a:r>
          </a:p>
        </p:txBody>
      </p:sp>
      <p:pic>
        <p:nvPicPr>
          <p:cNvPr id="512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667000"/>
            <a:ext cx="3657600" cy="3500438"/>
          </a:xfrm>
          <a:noFill/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40386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762000" y="1981200"/>
            <a:ext cx="3856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Cameras in arbitrary position </a:t>
            </a:r>
          </a:p>
          <a:p>
            <a:r>
              <a:rPr lang="en-US" altLang="en-US"/>
              <a:t>and orientation:</a:t>
            </a:r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5029200" y="2012950"/>
            <a:ext cx="3087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More convenient setup:</a:t>
            </a:r>
          </a:p>
        </p:txBody>
      </p:sp>
    </p:spTree>
    <p:extLst>
      <p:ext uri="{BB962C8B-B14F-4D97-AF65-F5344CB8AC3E}">
        <p14:creationId xmlns:p14="http://schemas.microsoft.com/office/powerpoint/2010/main" val="13729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H="1" flipV="1">
            <a:off x="3276600" y="2819400"/>
            <a:ext cx="22860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Freeform 3"/>
          <p:cNvSpPr>
            <a:spLocks/>
          </p:cNvSpPr>
          <p:nvPr/>
        </p:nvSpPr>
        <p:spPr bwMode="auto">
          <a:xfrm>
            <a:off x="2209800" y="31242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2147483647 w 768"/>
              <a:gd name="T5" fmla="*/ 2147483647 h 1104"/>
              <a:gd name="T6" fmla="*/ 2147483647 w 768"/>
              <a:gd name="T7" fmla="*/ 214748364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Freeform 4"/>
          <p:cNvSpPr>
            <a:spLocks/>
          </p:cNvSpPr>
          <p:nvPr/>
        </p:nvSpPr>
        <p:spPr bwMode="auto">
          <a:xfrm flipH="1">
            <a:off x="4876800" y="31242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2147483647 w 768"/>
              <a:gd name="T5" fmla="*/ 2147483647 h 1104"/>
              <a:gd name="T6" fmla="*/ 2147483647 w 768"/>
              <a:gd name="T7" fmla="*/ 214748364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2667000" y="2667000"/>
            <a:ext cx="1676400" cy="1409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Stereo correspondence</a:t>
            </a:r>
            <a:br>
              <a:rPr lang="en-US" altLang="en-US" dirty="0" smtClean="0"/>
            </a:br>
            <a:r>
              <a:rPr lang="en-US" altLang="en-US" dirty="0" smtClean="0"/>
              <a:t>(cameras in arbitrary position)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1387475"/>
            <a:ext cx="7772400" cy="8223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Determine Pixel Correspondence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Pairs of points that correspond to same scene point</a:t>
            </a:r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2019300" y="45339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6210300" y="45339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457200" y="4800600"/>
            <a:ext cx="8229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Epipolar Constraint</a:t>
            </a:r>
          </a:p>
          <a:p>
            <a:pPr lvl="1" eaLnBrk="1" hangingPunct="1"/>
            <a:r>
              <a:rPr lang="en-US" altLang="en-US"/>
              <a:t>Reduces correspondence problem to 1D search along </a:t>
            </a:r>
            <a:r>
              <a:rPr lang="en-US" altLang="en-US" i="1"/>
              <a:t>conjugate</a:t>
            </a:r>
            <a:r>
              <a:rPr lang="en-US" altLang="en-US"/>
              <a:t> </a:t>
            </a:r>
            <a:r>
              <a:rPr lang="en-US" altLang="en-US" i="1"/>
              <a:t>epipolar lines</a:t>
            </a:r>
          </a:p>
          <a:p>
            <a:pPr lvl="1" eaLnBrk="1" hangingPunct="1"/>
            <a:endParaRPr lang="en-US" altLang="en-US" sz="1800"/>
          </a:p>
        </p:txBody>
      </p:sp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2057400" y="3124200"/>
            <a:ext cx="4191000" cy="1447800"/>
            <a:chOff x="1296" y="2352"/>
            <a:chExt cx="2640" cy="912"/>
          </a:xfrm>
        </p:grpSpPr>
        <p:grpSp>
          <p:nvGrpSpPr>
            <p:cNvPr id="12310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2312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3" name="Line 14"/>
              <p:cNvSpPr>
                <a:spLocks noChangeShapeType="1"/>
              </p:cNvSpPr>
              <p:nvPr/>
            </p:nvSpPr>
            <p:spPr bwMode="auto">
              <a:xfrm>
                <a:off x="3072" y="2256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4" name="Line 15"/>
              <p:cNvSpPr>
                <a:spLocks noChangeShapeType="1"/>
              </p:cNvSpPr>
              <p:nvPr/>
            </p:nvSpPr>
            <p:spPr bwMode="auto">
              <a:xfrm>
                <a:off x="2160" y="2256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5" name="Line 16"/>
              <p:cNvSpPr>
                <a:spLocks noChangeShapeType="1"/>
              </p:cNvSpPr>
              <p:nvPr/>
            </p:nvSpPr>
            <p:spPr bwMode="auto">
              <a:xfrm flipH="1" flipV="1">
                <a:off x="1968" y="2160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11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" pitchFamily="34" charset="0"/>
                </a:rPr>
                <a:t>epipolar plane</a:t>
              </a:r>
            </a:p>
          </p:txBody>
        </p:sp>
      </p:grpSp>
      <p:grpSp>
        <p:nvGrpSpPr>
          <p:cNvPr id="15378" name="Group 18"/>
          <p:cNvGrpSpPr>
            <a:grpSpLocks/>
          </p:cNvGrpSpPr>
          <p:nvPr/>
        </p:nvGrpSpPr>
        <p:grpSpPr bwMode="auto">
          <a:xfrm>
            <a:off x="4876800" y="3748088"/>
            <a:ext cx="2755900" cy="671512"/>
            <a:chOff x="3072" y="2265"/>
            <a:chExt cx="1736" cy="423"/>
          </a:xfrm>
        </p:grpSpPr>
        <p:sp>
          <p:nvSpPr>
            <p:cNvPr id="12308" name="Line 19"/>
            <p:cNvSpPr>
              <a:spLocks noChangeShapeType="1"/>
            </p:cNvSpPr>
            <p:nvPr/>
          </p:nvSpPr>
          <p:spPr bwMode="auto">
            <a:xfrm flipV="1">
              <a:off x="3072" y="2400"/>
              <a:ext cx="76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Text Box 20"/>
            <p:cNvSpPr txBox="1">
              <a:spLocks noChangeArrowheads="1"/>
            </p:cNvSpPr>
            <p:nvPr/>
          </p:nvSpPr>
          <p:spPr bwMode="auto">
            <a:xfrm>
              <a:off x="3844" y="2265"/>
              <a:ext cx="9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 algn="ctr" eaLnBrk="0" hangingPunct="0">
                <a:defRPr/>
              </a:pPr>
              <a:r>
                <a:rPr lang="en-US" altLang="en-US" sz="18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</p:grpSp>
      <p:grpSp>
        <p:nvGrpSpPr>
          <p:cNvPr id="15381" name="Group 21"/>
          <p:cNvGrpSpPr>
            <a:grpSpLocks/>
          </p:cNvGrpSpPr>
          <p:nvPr/>
        </p:nvGrpSpPr>
        <p:grpSpPr bwMode="auto">
          <a:xfrm>
            <a:off x="666750" y="3671888"/>
            <a:ext cx="2755900" cy="823912"/>
            <a:chOff x="420" y="2217"/>
            <a:chExt cx="1736" cy="519"/>
          </a:xfrm>
        </p:grpSpPr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 algn="ctr" eaLnBrk="0" hangingPunct="0">
                <a:defRPr/>
              </a:pPr>
              <a:r>
                <a:rPr lang="en-US" altLang="en-US" sz="1800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12307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64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02" name="Oval 24"/>
          <p:cNvSpPr>
            <a:spLocks noChangeArrowheads="1"/>
          </p:cNvSpPr>
          <p:nvPr/>
        </p:nvSpPr>
        <p:spPr bwMode="auto">
          <a:xfrm>
            <a:off x="5524500" y="41148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303" name="Oval 25"/>
          <p:cNvSpPr>
            <a:spLocks noChangeArrowheads="1"/>
          </p:cNvSpPr>
          <p:nvPr/>
        </p:nvSpPr>
        <p:spPr bwMode="auto">
          <a:xfrm>
            <a:off x="2638425" y="402907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304" name="Oval 26"/>
          <p:cNvSpPr>
            <a:spLocks noChangeArrowheads="1"/>
          </p:cNvSpPr>
          <p:nvPr/>
        </p:nvSpPr>
        <p:spPr bwMode="auto">
          <a:xfrm>
            <a:off x="3752850" y="3048000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305" name="Text Box 27"/>
          <p:cNvSpPr txBox="1">
            <a:spLocks noChangeArrowheads="1"/>
          </p:cNvSpPr>
          <p:nvPr/>
        </p:nvSpPr>
        <p:spPr bwMode="auto">
          <a:xfrm>
            <a:off x="2971800" y="63246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(Seitz)</a:t>
            </a:r>
          </a:p>
        </p:txBody>
      </p:sp>
    </p:spTree>
    <p:extLst>
      <p:ext uri="{BB962C8B-B14F-4D97-AF65-F5344CB8AC3E}">
        <p14:creationId xmlns:p14="http://schemas.microsoft.com/office/powerpoint/2010/main" val="3954361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5" grpId="0" animBg="1"/>
      <p:bldP spid="1537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Simplest Case: Parallel images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smtClean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smtClean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smtClean="0"/>
              <a:t>Focal lengths are the same</a:t>
            </a:r>
          </a:p>
          <a:p>
            <a:endParaRPr lang="en-US" sz="2000" smtClean="0"/>
          </a:p>
        </p:txBody>
      </p:sp>
      <p:sp>
        <p:nvSpPr>
          <p:cNvPr id="19460" name="Freeform 4"/>
          <p:cNvSpPr>
            <a:spLocks/>
          </p:cNvSpPr>
          <p:nvPr/>
        </p:nvSpPr>
        <p:spPr bwMode="auto">
          <a:xfrm>
            <a:off x="3481388" y="957263"/>
            <a:ext cx="1220787" cy="839787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890588" y="4310063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62" name="Freeform 9"/>
          <p:cNvSpPr>
            <a:spLocks/>
          </p:cNvSpPr>
          <p:nvPr/>
        </p:nvSpPr>
        <p:spPr bwMode="auto">
          <a:xfrm>
            <a:off x="1533525" y="1219200"/>
            <a:ext cx="2471738" cy="2462213"/>
          </a:xfrm>
          <a:custGeom>
            <a:avLst/>
            <a:gdLst>
              <a:gd name="T0" fmla="*/ 0 w 1557"/>
              <a:gd name="T1" fmla="*/ 2147483647 h 1551"/>
              <a:gd name="T2" fmla="*/ 2147483647 w 1557"/>
              <a:gd name="T3" fmla="*/ 0 h 1551"/>
              <a:gd name="T4" fmla="*/ 0 60000 65536"/>
              <a:gd name="T5" fmla="*/ 0 60000 65536"/>
              <a:gd name="T6" fmla="*/ 0 w 1557"/>
              <a:gd name="T7" fmla="*/ 0 h 1551"/>
              <a:gd name="T8" fmla="*/ 1557 w 1557"/>
              <a:gd name="T9" fmla="*/ 1551 h 15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7" h="1551">
                <a:moveTo>
                  <a:pt x="0" y="1551"/>
                </a:moveTo>
                <a:lnTo>
                  <a:pt x="1557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63" name="Freeform 10"/>
          <p:cNvSpPr>
            <a:spLocks/>
          </p:cNvSpPr>
          <p:nvPr/>
        </p:nvSpPr>
        <p:spPr bwMode="auto">
          <a:xfrm>
            <a:off x="687388" y="2490788"/>
            <a:ext cx="1220787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64" name="Freeform 12"/>
          <p:cNvSpPr>
            <a:spLocks/>
          </p:cNvSpPr>
          <p:nvPr/>
        </p:nvSpPr>
        <p:spPr bwMode="auto">
          <a:xfrm>
            <a:off x="3990975" y="1219200"/>
            <a:ext cx="117475" cy="3910013"/>
          </a:xfrm>
          <a:custGeom>
            <a:avLst/>
            <a:gdLst>
              <a:gd name="T0" fmla="*/ 2147483647 w 74"/>
              <a:gd name="T1" fmla="*/ 2147483647 h 2463"/>
              <a:gd name="T2" fmla="*/ 0 w 74"/>
              <a:gd name="T3" fmla="*/ 0 h 2463"/>
              <a:gd name="T4" fmla="*/ 0 60000 65536"/>
              <a:gd name="T5" fmla="*/ 0 60000 65536"/>
              <a:gd name="T6" fmla="*/ 0 w 74"/>
              <a:gd name="T7" fmla="*/ 0 h 2463"/>
              <a:gd name="T8" fmla="*/ 74 w 74"/>
              <a:gd name="T9" fmla="*/ 2463 h 24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2463">
                <a:moveTo>
                  <a:pt x="74" y="2463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65" name="Freeform 13"/>
          <p:cNvSpPr>
            <a:spLocks/>
          </p:cNvSpPr>
          <p:nvPr/>
        </p:nvSpPr>
        <p:spPr bwMode="auto">
          <a:xfrm>
            <a:off x="3803650" y="4208463"/>
            <a:ext cx="1220788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66" name="Line 14"/>
          <p:cNvSpPr>
            <a:spLocks noChangeShapeType="1"/>
          </p:cNvSpPr>
          <p:nvPr/>
        </p:nvSpPr>
        <p:spPr bwMode="auto">
          <a:xfrm flipV="1">
            <a:off x="890588" y="3681413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67" name="Line 15"/>
          <p:cNvSpPr>
            <a:spLocks noChangeShapeType="1"/>
          </p:cNvSpPr>
          <p:nvPr/>
        </p:nvSpPr>
        <p:spPr bwMode="auto">
          <a:xfrm flipH="1" flipV="1">
            <a:off x="4108450" y="5129213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68" name="Freeform 18"/>
          <p:cNvSpPr>
            <a:spLocks/>
          </p:cNvSpPr>
          <p:nvPr/>
        </p:nvSpPr>
        <p:spPr bwMode="auto">
          <a:xfrm>
            <a:off x="533400" y="4260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69" name="Arc 19"/>
          <p:cNvSpPr>
            <a:spLocks/>
          </p:cNvSpPr>
          <p:nvPr/>
        </p:nvSpPr>
        <p:spPr bwMode="auto">
          <a:xfrm rot="720000">
            <a:off x="733425" y="4276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70" name="Line 20"/>
          <p:cNvSpPr>
            <a:spLocks noChangeShapeType="1"/>
          </p:cNvSpPr>
          <p:nvPr/>
        </p:nvSpPr>
        <p:spPr bwMode="auto">
          <a:xfrm flipH="1">
            <a:off x="533400" y="40957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71" name="Oval 21"/>
          <p:cNvSpPr>
            <a:spLocks noChangeArrowheads="1"/>
          </p:cNvSpPr>
          <p:nvPr/>
        </p:nvSpPr>
        <p:spPr bwMode="auto">
          <a:xfrm rot="-1860000">
            <a:off x="811213" y="42814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72" name="Line 22"/>
          <p:cNvSpPr>
            <a:spLocks noChangeShapeType="1"/>
          </p:cNvSpPr>
          <p:nvPr/>
        </p:nvSpPr>
        <p:spPr bwMode="auto">
          <a:xfrm flipV="1">
            <a:off x="533400" y="45021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73" name="Freeform 23"/>
          <p:cNvSpPr>
            <a:spLocks/>
          </p:cNvSpPr>
          <p:nvPr/>
        </p:nvSpPr>
        <p:spPr bwMode="auto">
          <a:xfrm>
            <a:off x="3784600" y="60896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74" name="Arc 24"/>
          <p:cNvSpPr>
            <a:spLocks/>
          </p:cNvSpPr>
          <p:nvPr/>
        </p:nvSpPr>
        <p:spPr bwMode="auto">
          <a:xfrm rot="720000">
            <a:off x="3984625" y="61055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75" name="Line 25"/>
          <p:cNvSpPr>
            <a:spLocks noChangeShapeType="1"/>
          </p:cNvSpPr>
          <p:nvPr/>
        </p:nvSpPr>
        <p:spPr bwMode="auto">
          <a:xfrm flipH="1">
            <a:off x="3784600" y="59245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76" name="Oval 26"/>
          <p:cNvSpPr>
            <a:spLocks noChangeArrowheads="1"/>
          </p:cNvSpPr>
          <p:nvPr/>
        </p:nvSpPr>
        <p:spPr bwMode="auto">
          <a:xfrm rot="-1860000">
            <a:off x="4062413" y="61102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77" name="Line 27"/>
          <p:cNvSpPr>
            <a:spLocks noChangeShapeType="1"/>
          </p:cNvSpPr>
          <p:nvPr/>
        </p:nvSpPr>
        <p:spPr bwMode="auto">
          <a:xfrm flipV="1">
            <a:off x="3784600" y="63309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78" name="Oval 33"/>
          <p:cNvSpPr>
            <a:spLocks noChangeArrowheads="1"/>
          </p:cNvSpPr>
          <p:nvPr/>
        </p:nvSpPr>
        <p:spPr bwMode="auto">
          <a:xfrm>
            <a:off x="4079875" y="5081588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79" name="Oval 34"/>
          <p:cNvSpPr>
            <a:spLocks noChangeArrowheads="1"/>
          </p:cNvSpPr>
          <p:nvPr/>
        </p:nvSpPr>
        <p:spPr bwMode="auto">
          <a:xfrm>
            <a:off x="1504950" y="364966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Simplest Case: Parallel images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dirty="0" smtClean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dirty="0" smtClean="0"/>
              <a:t>Focal lengths are the same</a:t>
            </a:r>
          </a:p>
          <a:p>
            <a:pPr>
              <a:buFontTx/>
              <a:buChar char="•"/>
            </a:pPr>
            <a:r>
              <a:rPr lang="en-US" sz="2000" dirty="0" smtClean="0"/>
              <a:t>Then </a:t>
            </a:r>
            <a:r>
              <a:rPr lang="en-US" sz="2000" dirty="0" err="1" smtClean="0"/>
              <a:t>epipolar</a:t>
            </a:r>
            <a:r>
              <a:rPr lang="en-US" sz="2000" dirty="0" smtClean="0"/>
              <a:t> lines fall along the horizontal scan lines of the images</a:t>
            </a:r>
          </a:p>
          <a:p>
            <a:pPr>
              <a:buFontTx/>
              <a:buChar char="•"/>
            </a:pPr>
            <a:endParaRPr lang="en-US" sz="2000" dirty="0" smtClean="0"/>
          </a:p>
        </p:txBody>
      </p:sp>
      <p:grpSp>
        <p:nvGrpSpPr>
          <p:cNvPr id="20484" name="Group 29"/>
          <p:cNvGrpSpPr>
            <a:grpSpLocks/>
          </p:cNvGrpSpPr>
          <p:nvPr/>
        </p:nvGrpSpPr>
        <p:grpSpPr bwMode="auto">
          <a:xfrm>
            <a:off x="533400" y="957263"/>
            <a:ext cx="4495800" cy="5519737"/>
            <a:chOff x="336" y="603"/>
            <a:chExt cx="2832" cy="3477"/>
          </a:xfrm>
        </p:grpSpPr>
        <p:sp>
          <p:nvSpPr>
            <p:cNvPr id="20485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53 w 865"/>
                <a:gd name="T1" fmla="*/ 0 h 529"/>
                <a:gd name="T2" fmla="*/ 45 w 865"/>
                <a:gd name="T3" fmla="*/ 24 h 529"/>
                <a:gd name="T4" fmla="*/ 45 w 865"/>
                <a:gd name="T5" fmla="*/ 48 h 529"/>
                <a:gd name="T6" fmla="*/ 30 w 865"/>
                <a:gd name="T7" fmla="*/ 72 h 529"/>
                <a:gd name="T8" fmla="*/ 22 w 865"/>
                <a:gd name="T9" fmla="*/ 96 h 529"/>
                <a:gd name="T10" fmla="*/ 22 w 865"/>
                <a:gd name="T11" fmla="*/ 120 h 529"/>
                <a:gd name="T12" fmla="*/ 22 w 865"/>
                <a:gd name="T13" fmla="*/ 144 h 529"/>
                <a:gd name="T14" fmla="*/ 15 w 865"/>
                <a:gd name="T15" fmla="*/ 168 h 529"/>
                <a:gd name="T16" fmla="*/ 8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8 w 865"/>
                <a:gd name="T25" fmla="*/ 288 h 529"/>
                <a:gd name="T26" fmla="*/ 8 w 865"/>
                <a:gd name="T27" fmla="*/ 312 h 529"/>
                <a:gd name="T28" fmla="*/ 15 w 865"/>
                <a:gd name="T29" fmla="*/ 336 h 529"/>
                <a:gd name="T30" fmla="*/ 15 w 865"/>
                <a:gd name="T31" fmla="*/ 360 h 529"/>
                <a:gd name="T32" fmla="*/ 22 w 865"/>
                <a:gd name="T33" fmla="*/ 384 h 529"/>
                <a:gd name="T34" fmla="*/ 22 w 865"/>
                <a:gd name="T35" fmla="*/ 408 h 529"/>
                <a:gd name="T36" fmla="*/ 30 w 865"/>
                <a:gd name="T37" fmla="*/ 432 h 529"/>
                <a:gd name="T38" fmla="*/ 37 w 865"/>
                <a:gd name="T39" fmla="*/ 456 h 529"/>
                <a:gd name="T40" fmla="*/ 532 w 865"/>
                <a:gd name="T41" fmla="*/ 528 h 529"/>
                <a:gd name="T42" fmla="*/ 502 w 865"/>
                <a:gd name="T43" fmla="*/ 480 h 529"/>
                <a:gd name="T44" fmla="*/ 495 w 865"/>
                <a:gd name="T45" fmla="*/ 456 h 529"/>
                <a:gd name="T46" fmla="*/ 487 w 865"/>
                <a:gd name="T47" fmla="*/ 420 h 529"/>
                <a:gd name="T48" fmla="*/ 480 w 865"/>
                <a:gd name="T49" fmla="*/ 396 h 529"/>
                <a:gd name="T50" fmla="*/ 472 w 865"/>
                <a:gd name="T51" fmla="*/ 372 h 529"/>
                <a:gd name="T52" fmla="*/ 465 w 865"/>
                <a:gd name="T53" fmla="*/ 348 h 529"/>
                <a:gd name="T54" fmla="*/ 465 w 865"/>
                <a:gd name="T55" fmla="*/ 324 h 529"/>
                <a:gd name="T56" fmla="*/ 465 w 865"/>
                <a:gd name="T57" fmla="*/ 288 h 529"/>
                <a:gd name="T58" fmla="*/ 465 w 865"/>
                <a:gd name="T59" fmla="*/ 264 h 529"/>
                <a:gd name="T60" fmla="*/ 465 w 865"/>
                <a:gd name="T61" fmla="*/ 240 h 529"/>
                <a:gd name="T62" fmla="*/ 480 w 865"/>
                <a:gd name="T63" fmla="*/ 216 h 529"/>
                <a:gd name="T64" fmla="*/ 480 w 865"/>
                <a:gd name="T65" fmla="*/ 192 h 529"/>
                <a:gd name="T66" fmla="*/ 487 w 865"/>
                <a:gd name="T67" fmla="*/ 168 h 529"/>
                <a:gd name="T68" fmla="*/ 502 w 865"/>
                <a:gd name="T69" fmla="*/ 156 h 529"/>
                <a:gd name="T70" fmla="*/ 502 w 865"/>
                <a:gd name="T71" fmla="*/ 132 h 529"/>
                <a:gd name="T72" fmla="*/ 517 w 865"/>
                <a:gd name="T73" fmla="*/ 108 h 529"/>
                <a:gd name="T74" fmla="*/ 532 w 865"/>
                <a:gd name="T75" fmla="*/ 96 h 529"/>
                <a:gd name="T76" fmla="*/ 540 w 865"/>
                <a:gd name="T77" fmla="*/ 72 h 529"/>
                <a:gd name="T78" fmla="*/ 53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86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87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88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89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90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91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92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93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94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95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96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97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98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499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500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501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502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507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508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509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2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3624263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6740525" y="3952875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Oval 14"/>
          <p:cNvSpPr>
            <a:spLocks noChangeArrowheads="1"/>
          </p:cNvSpPr>
          <p:nvPr/>
        </p:nvSpPr>
        <p:spPr bwMode="auto">
          <a:xfrm>
            <a:off x="7016750" y="48260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75" name="Oval 15"/>
          <p:cNvSpPr>
            <a:spLocks noChangeArrowheads="1"/>
          </p:cNvSpPr>
          <p:nvPr/>
        </p:nvSpPr>
        <p:spPr bwMode="auto">
          <a:xfrm>
            <a:off x="4441825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76" name="Oval 16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78" name="Freeform 18"/>
          <p:cNvSpPr>
            <a:spLocks/>
          </p:cNvSpPr>
          <p:nvPr/>
        </p:nvSpPr>
        <p:spPr bwMode="auto">
          <a:xfrm>
            <a:off x="3470275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Arc 19"/>
          <p:cNvSpPr>
            <a:spLocks/>
          </p:cNvSpPr>
          <p:nvPr/>
        </p:nvSpPr>
        <p:spPr bwMode="auto">
          <a:xfrm rot="720000">
            <a:off x="3670300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93280182 w 21745"/>
              <a:gd name="T3" fmla="*/ 310624013 h 21600"/>
              <a:gd name="T4" fmla="*/ 1288888 w 21745"/>
              <a:gd name="T5" fmla="*/ 31062401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 flipH="1">
            <a:off x="3470275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Oval 21"/>
          <p:cNvSpPr>
            <a:spLocks noChangeArrowheads="1"/>
          </p:cNvSpPr>
          <p:nvPr/>
        </p:nvSpPr>
        <p:spPr bwMode="auto">
          <a:xfrm rot="-1860000">
            <a:off x="3748088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 flipV="1">
            <a:off x="3470275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Freeform 23"/>
          <p:cNvSpPr>
            <a:spLocks/>
          </p:cNvSpPr>
          <p:nvPr/>
        </p:nvSpPr>
        <p:spPr bwMode="auto">
          <a:xfrm>
            <a:off x="6721475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Arc 24"/>
          <p:cNvSpPr>
            <a:spLocks/>
          </p:cNvSpPr>
          <p:nvPr/>
        </p:nvSpPr>
        <p:spPr bwMode="auto">
          <a:xfrm rot="720000">
            <a:off x="6921500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93280182 w 21745"/>
              <a:gd name="T3" fmla="*/ 310624013 h 21600"/>
              <a:gd name="T4" fmla="*/ 1288888 w 21745"/>
              <a:gd name="T5" fmla="*/ 31062401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5" name="Line 25"/>
          <p:cNvSpPr>
            <a:spLocks noChangeShapeType="1"/>
          </p:cNvSpPr>
          <p:nvPr/>
        </p:nvSpPr>
        <p:spPr bwMode="auto">
          <a:xfrm flipH="1">
            <a:off x="6721475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6" name="Oval 26"/>
          <p:cNvSpPr>
            <a:spLocks noChangeArrowheads="1"/>
          </p:cNvSpPr>
          <p:nvPr/>
        </p:nvSpPr>
        <p:spPr bwMode="auto">
          <a:xfrm rot="-1860000">
            <a:off x="6999288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 flipV="1">
            <a:off x="6721475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8" name="Rectangle 28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6477000" cy="11430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/>
              <a:t>We can always achieve this geometry with image rectification</a:t>
            </a:r>
          </a:p>
        </p:txBody>
      </p:sp>
      <p:sp>
        <p:nvSpPr>
          <p:cNvPr id="15389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0" y="4267200"/>
            <a:ext cx="5943600" cy="1905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Image Reprojection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reproject image planes onto common </a:t>
            </a:r>
            <a:br>
              <a:rPr lang="en-US" altLang="en-US" sz="2400" smtClean="0"/>
            </a:br>
            <a:r>
              <a:rPr lang="en-US" altLang="en-US" sz="2400" smtClean="0"/>
              <a:t>plane parallel to line between optical centers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Notice, only focal point of camera really matters</a:t>
            </a:r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>
            <a:off x="6705600" y="62484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(Seitz)</a:t>
            </a:r>
          </a:p>
        </p:txBody>
      </p:sp>
    </p:spTree>
    <p:extLst>
      <p:ext uri="{BB962C8B-B14F-4D97-AF65-F5344CB8AC3E}">
        <p14:creationId xmlns:p14="http://schemas.microsoft.com/office/powerpoint/2010/main" val="3863526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7F94683-116F-4DB8-A9C0-B9302DE9F5A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Rectification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smtClean="0"/>
              <a:t>Project each image onto same plane, which is parallel to the epipole</a:t>
            </a:r>
          </a:p>
          <a:p>
            <a:r>
              <a:rPr lang="en-US" altLang="en-US" sz="2400" smtClean="0"/>
              <a:t>Resample lines (and shear/stretch) to place lines in correspondence, and minimize distortion</a:t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/>
            </a:r>
            <a:br>
              <a:rPr lang="en-US" altLang="en-US" sz="2400" smtClean="0"/>
            </a:br>
            <a:endParaRPr lang="en-US" altLang="en-US" sz="2400" smtClean="0"/>
          </a:p>
          <a:p>
            <a:r>
              <a:rPr lang="en-US" altLang="en-US" sz="2400" smtClean="0"/>
              <a:t>[Zhang and Loop, </a:t>
            </a:r>
            <a:r>
              <a:rPr lang="en-US" altLang="en-US" sz="2400" smtClean="0">
                <a:hlinkClick r:id="rId2"/>
              </a:rPr>
              <a:t>MSR-TR-99-21</a:t>
            </a:r>
            <a:r>
              <a:rPr lang="en-US" altLang="en-US" sz="2400" smtClean="0"/>
              <a:t>]</a:t>
            </a:r>
          </a:p>
        </p:txBody>
      </p:sp>
      <p:pic>
        <p:nvPicPr>
          <p:cNvPr id="17415" name="Picture 4" descr="D:\szeliski\misc\UWcourses\images\Rectific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3621088"/>
            <a:ext cx="4133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5" descr="D:\szeliski\misc\UWcourses\images\Rectificatio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600450"/>
            <a:ext cx="36385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8379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Rectification example</a:t>
            </a:r>
          </a:p>
        </p:txBody>
      </p:sp>
      <p:pic>
        <p:nvPicPr>
          <p:cNvPr id="23556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1600200" y="1143000"/>
            <a:ext cx="5715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1447800" y="3560763"/>
            <a:ext cx="6248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024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74688" y="76200"/>
            <a:ext cx="7772400" cy="1143000"/>
          </a:xfrm>
        </p:spPr>
        <p:txBody>
          <a:bodyPr/>
          <a:lstStyle/>
          <a:p>
            <a:r>
              <a:rPr lang="en-US" altLang="en-US" smtClean="0"/>
              <a:t>Example</a:t>
            </a:r>
          </a:p>
        </p:txBody>
      </p:sp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28713"/>
            <a:ext cx="37052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5078413" y="6546850"/>
            <a:ext cx="2125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courtesy of Marc Pollefeys</a:t>
            </a:r>
          </a:p>
        </p:txBody>
      </p:sp>
      <p:grpSp>
        <p:nvGrpSpPr>
          <p:cNvPr id="18437" name="Group 3"/>
          <p:cNvGrpSpPr>
            <a:grpSpLocks/>
          </p:cNvGrpSpPr>
          <p:nvPr/>
        </p:nvGrpSpPr>
        <p:grpSpPr bwMode="auto">
          <a:xfrm>
            <a:off x="1139825" y="3500438"/>
            <a:ext cx="7251700" cy="2759075"/>
            <a:chOff x="718" y="2061"/>
            <a:chExt cx="4568" cy="1738"/>
          </a:xfrm>
        </p:grpSpPr>
        <p:pic>
          <p:nvPicPr>
            <p:cNvPr id="18438" name="Picture 4" descr="kaste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2093"/>
              <a:ext cx="2130" cy="1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5" descr="kastee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" y="2061"/>
              <a:ext cx="2130" cy="1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40" name="Group 6"/>
            <p:cNvGrpSpPr>
              <a:grpSpLocks/>
            </p:cNvGrpSpPr>
            <p:nvPr/>
          </p:nvGrpSpPr>
          <p:grpSpPr bwMode="auto">
            <a:xfrm>
              <a:off x="718" y="2068"/>
              <a:ext cx="4568" cy="1630"/>
              <a:chOff x="718" y="2068"/>
              <a:chExt cx="4568" cy="1630"/>
            </a:xfrm>
          </p:grpSpPr>
          <p:sp>
            <p:nvSpPr>
              <p:cNvPr id="18441" name="Line 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328" y="2068"/>
                <a:ext cx="1539" cy="223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42" name="Line 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725" y="2380"/>
                <a:ext cx="2148" cy="216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43" name="Line 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725" y="2840"/>
                <a:ext cx="2153" cy="98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44" name="Line 10"/>
              <p:cNvSpPr>
                <a:spLocks noChangeAspect="1" noChangeShapeType="1"/>
              </p:cNvSpPr>
              <p:nvPr/>
            </p:nvSpPr>
            <p:spPr bwMode="auto">
              <a:xfrm flipH="1">
                <a:off x="718" y="3262"/>
                <a:ext cx="2151" cy="4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45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725" y="3574"/>
                <a:ext cx="2144" cy="124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46" name="Line 1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74" y="2096"/>
                <a:ext cx="1010" cy="144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47" name="Line 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131" y="2331"/>
                <a:ext cx="2155" cy="209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48" name="Line 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118" y="2805"/>
                <a:ext cx="2158" cy="117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49" name="Line 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122" y="3264"/>
                <a:ext cx="2164" cy="12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50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3131" y="3582"/>
                <a:ext cx="2153" cy="94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51" name="Line 1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328" y="2068"/>
                <a:ext cx="1539" cy="223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52" name="Line 1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725" y="2380"/>
                <a:ext cx="2148" cy="216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53" name="Line 1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725" y="2840"/>
                <a:ext cx="2153" cy="98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54" name="Line 20"/>
              <p:cNvSpPr>
                <a:spLocks noChangeAspect="1" noChangeShapeType="1"/>
              </p:cNvSpPr>
              <p:nvPr/>
            </p:nvSpPr>
            <p:spPr bwMode="auto">
              <a:xfrm flipH="1">
                <a:off x="718" y="3262"/>
                <a:ext cx="2151" cy="4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55" name="Line 21"/>
              <p:cNvSpPr>
                <a:spLocks noChangeAspect="1" noChangeShapeType="1"/>
              </p:cNvSpPr>
              <p:nvPr/>
            </p:nvSpPr>
            <p:spPr bwMode="auto">
              <a:xfrm flipH="1">
                <a:off x="725" y="3574"/>
                <a:ext cx="2144" cy="124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06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8975" y="15875"/>
            <a:ext cx="7772400" cy="1143000"/>
          </a:xfrm>
        </p:spPr>
        <p:txBody>
          <a:bodyPr/>
          <a:lstStyle/>
          <a:p>
            <a:r>
              <a:rPr lang="en-US" altLang="en-US" smtClean="0"/>
              <a:t>Epipolar Line Example</a:t>
            </a:r>
          </a:p>
        </p:txBody>
      </p:sp>
      <p:pic>
        <p:nvPicPr>
          <p:cNvPr id="19459" name="Picture 4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77888"/>
            <a:ext cx="37052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5078413" y="6546850"/>
            <a:ext cx="2125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courtesy of Marc Pollefeys</a:t>
            </a:r>
          </a:p>
        </p:txBody>
      </p:sp>
      <p:grpSp>
        <p:nvGrpSpPr>
          <p:cNvPr id="19461" name="Group 42"/>
          <p:cNvGrpSpPr>
            <a:grpSpLocks/>
          </p:cNvGrpSpPr>
          <p:nvPr/>
        </p:nvGrpSpPr>
        <p:grpSpPr bwMode="auto">
          <a:xfrm>
            <a:off x="950913" y="3346450"/>
            <a:ext cx="7351712" cy="3200400"/>
            <a:chOff x="942975" y="3009900"/>
            <a:chExt cx="7351713" cy="3200400"/>
          </a:xfrm>
        </p:grpSpPr>
        <p:grpSp>
          <p:nvGrpSpPr>
            <p:cNvPr id="19462" name="Group 3"/>
            <p:cNvGrpSpPr>
              <a:grpSpLocks/>
            </p:cNvGrpSpPr>
            <p:nvPr/>
          </p:nvGrpSpPr>
          <p:grpSpPr bwMode="auto">
            <a:xfrm>
              <a:off x="942975" y="3009900"/>
              <a:ext cx="7351713" cy="3200400"/>
              <a:chOff x="2810" y="2623"/>
              <a:chExt cx="1766" cy="836"/>
            </a:xfrm>
          </p:grpSpPr>
          <p:pic>
            <p:nvPicPr>
              <p:cNvPr id="19473" name="Picture 4" descr="kasteel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C8"/>
                  </a:clrFrom>
                  <a:clrTo>
                    <a:srgbClr val="0000C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" y="2623"/>
                <a:ext cx="885" cy="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4" name="Picture 5" descr="kasteel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0000C8"/>
                  </a:clrFrom>
                  <a:clrTo>
                    <a:srgbClr val="0000C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5" y="2623"/>
                <a:ext cx="881" cy="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63" name="Line 6"/>
            <p:cNvSpPr>
              <a:spLocks noChangeShapeType="1"/>
            </p:cNvSpPr>
            <p:nvPr/>
          </p:nvSpPr>
          <p:spPr bwMode="auto">
            <a:xfrm>
              <a:off x="4730750" y="3827463"/>
              <a:ext cx="353060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7"/>
            <p:cNvSpPr>
              <a:spLocks noChangeShapeType="1"/>
            </p:cNvSpPr>
            <p:nvPr/>
          </p:nvSpPr>
          <p:spPr bwMode="auto">
            <a:xfrm>
              <a:off x="6672263" y="3254375"/>
              <a:ext cx="155575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5" name="Line 8"/>
            <p:cNvSpPr>
              <a:spLocks noChangeShapeType="1"/>
            </p:cNvSpPr>
            <p:nvPr/>
          </p:nvSpPr>
          <p:spPr bwMode="auto">
            <a:xfrm>
              <a:off x="4764088" y="4570413"/>
              <a:ext cx="353060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Line 9"/>
            <p:cNvSpPr>
              <a:spLocks noChangeShapeType="1"/>
            </p:cNvSpPr>
            <p:nvPr/>
          </p:nvSpPr>
          <p:spPr bwMode="auto">
            <a:xfrm>
              <a:off x="4730750" y="5183188"/>
              <a:ext cx="353060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Line 10"/>
            <p:cNvSpPr>
              <a:spLocks noChangeShapeType="1"/>
            </p:cNvSpPr>
            <p:nvPr/>
          </p:nvSpPr>
          <p:spPr bwMode="auto">
            <a:xfrm>
              <a:off x="4730750" y="5832475"/>
              <a:ext cx="353060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Line 11"/>
            <p:cNvSpPr>
              <a:spLocks noChangeShapeType="1"/>
            </p:cNvSpPr>
            <p:nvPr/>
          </p:nvSpPr>
          <p:spPr bwMode="auto">
            <a:xfrm>
              <a:off x="1000125" y="3827463"/>
              <a:ext cx="3529013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9" name="Line 12"/>
            <p:cNvSpPr>
              <a:spLocks noChangeShapeType="1"/>
            </p:cNvSpPr>
            <p:nvPr/>
          </p:nvSpPr>
          <p:spPr bwMode="auto">
            <a:xfrm>
              <a:off x="2436813" y="3254375"/>
              <a:ext cx="2058987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13"/>
            <p:cNvSpPr>
              <a:spLocks noChangeShapeType="1"/>
            </p:cNvSpPr>
            <p:nvPr/>
          </p:nvSpPr>
          <p:spPr bwMode="auto">
            <a:xfrm>
              <a:off x="1096963" y="4557713"/>
              <a:ext cx="3529012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Line 14"/>
            <p:cNvSpPr>
              <a:spLocks noChangeShapeType="1"/>
            </p:cNvSpPr>
            <p:nvPr/>
          </p:nvSpPr>
          <p:spPr bwMode="auto">
            <a:xfrm>
              <a:off x="1135063" y="5183188"/>
              <a:ext cx="3529012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Line 15"/>
            <p:cNvSpPr>
              <a:spLocks noChangeShapeType="1"/>
            </p:cNvSpPr>
            <p:nvPr/>
          </p:nvSpPr>
          <p:spPr bwMode="auto">
            <a:xfrm>
              <a:off x="1046163" y="5832475"/>
              <a:ext cx="3529012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12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075" name="Picture 3" descr="X1125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41735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789488" y="857250"/>
            <a:ext cx="4902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968500" y="6156325"/>
            <a:ext cx="5270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itchFamily="34" charset="0"/>
              </a:rPr>
              <a:t>Mark Twain at Pool Table", no date, UCR Museum of Photography</a:t>
            </a:r>
          </a:p>
        </p:txBody>
      </p:sp>
    </p:spTree>
    <p:extLst>
      <p:ext uri="{BB962C8B-B14F-4D97-AF65-F5344CB8AC3E}">
        <p14:creationId xmlns:p14="http://schemas.microsoft.com/office/powerpoint/2010/main" val="61274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Rectification (cont’d)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5181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/>
              <a:t>Main steps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smtClean="0"/>
              <a:t>   (assuming knowledge of the extrinsic/intrinsic stereo parameters):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000" smtClean="0"/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600" smtClean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600" b="1" smtClean="0">
                <a:solidFill>
                  <a:schemeClr val="accent2"/>
                </a:solidFill>
              </a:rPr>
              <a:t>(1)</a:t>
            </a:r>
            <a:r>
              <a:rPr lang="en-US" altLang="en-US" sz="2600" smtClean="0"/>
              <a:t> Rotate the left camera so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600" smtClean="0"/>
              <a:t> that the epipolar lines become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600" smtClean="0"/>
              <a:t> parallel to the horizontal axis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600" smtClean="0"/>
              <a:t>(i.e., epipole is mapped to infinity).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	</a:t>
            </a:r>
            <a:endParaRPr lang="en-US" altLang="en-US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1559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5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Rectification (cont’d)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5029200" cy="4495800"/>
          </a:xfrm>
        </p:spPr>
        <p:txBody>
          <a:bodyPr/>
          <a:lstStyle/>
          <a:p>
            <a:pPr lvl="1">
              <a:lnSpc>
                <a:spcPct val="90000"/>
              </a:lnSpc>
              <a:buFontTx/>
              <a:buNone/>
            </a:pPr>
            <a:endParaRPr lang="en-US" altLang="en-US" sz="2600" b="1" smtClean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600" b="1" smtClean="0">
                <a:solidFill>
                  <a:schemeClr val="accent2"/>
                </a:solidFill>
              </a:rPr>
              <a:t>(2)</a:t>
            </a:r>
            <a:r>
              <a:rPr lang="en-US" altLang="en-US" sz="2600" smtClean="0"/>
              <a:t> Apply the same rotation to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600" smtClean="0"/>
              <a:t>the right camera to recover the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600" smtClean="0"/>
              <a:t>original geometry.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600" b="1" smtClean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600" b="1" smtClean="0">
                <a:solidFill>
                  <a:schemeClr val="accent2"/>
                </a:solidFill>
              </a:rPr>
              <a:t>(3)</a:t>
            </a:r>
            <a:r>
              <a:rPr lang="en-US" altLang="en-US" sz="2600" smtClean="0"/>
              <a:t>  Align right camera with left camera using rotation R.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600" smtClean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600" b="1" smtClean="0">
                <a:solidFill>
                  <a:schemeClr val="accent2"/>
                </a:solidFill>
              </a:rPr>
              <a:t>(4)</a:t>
            </a:r>
            <a:r>
              <a:rPr lang="en-US" altLang="en-US" sz="2600" b="1" smtClean="0"/>
              <a:t> </a:t>
            </a:r>
            <a:r>
              <a:rPr lang="en-US" altLang="en-US" sz="2600" smtClean="0"/>
              <a:t>Adjust scale in both camera frames.</a:t>
            </a:r>
          </a:p>
          <a:p>
            <a:pPr>
              <a:lnSpc>
                <a:spcPct val="90000"/>
              </a:lnSpc>
            </a:pPr>
            <a:endParaRPr lang="en-US" altLang="en-US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09800"/>
            <a:ext cx="31559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5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Rectification (cont’d)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229600" cy="4572000"/>
          </a:xfrm>
        </p:spPr>
        <p:txBody>
          <a:bodyPr/>
          <a:lstStyle/>
          <a:p>
            <a:r>
              <a:rPr lang="en-US" altLang="en-US" sz="2400" b="1" smtClean="0"/>
              <a:t>Consider step (1) only (i.e., other steps are easy):</a:t>
            </a:r>
          </a:p>
          <a:p>
            <a:pPr lvl="1"/>
            <a:r>
              <a:rPr lang="en-US" altLang="en-US" sz="2400" b="1" smtClean="0"/>
              <a:t>Construct a coordinate system (</a:t>
            </a:r>
            <a:r>
              <a:rPr lang="en-US" altLang="en-US" sz="2400" b="1" i="1" smtClean="0"/>
              <a:t>e</a:t>
            </a:r>
            <a:r>
              <a:rPr lang="en-US" altLang="en-US" sz="2400" b="1" baseline="-25000" smtClean="0"/>
              <a:t>1</a:t>
            </a:r>
            <a:r>
              <a:rPr lang="en-US" altLang="en-US" sz="2400" b="1" smtClean="0"/>
              <a:t>, </a:t>
            </a:r>
            <a:r>
              <a:rPr lang="en-US" altLang="en-US" sz="2400" b="1" i="1" smtClean="0"/>
              <a:t>e</a:t>
            </a:r>
            <a:r>
              <a:rPr lang="en-US" altLang="en-US" sz="2400" b="1" baseline="-25000" smtClean="0"/>
              <a:t>2</a:t>
            </a:r>
            <a:r>
              <a:rPr lang="en-US" altLang="en-US" sz="2400" b="1" smtClean="0"/>
              <a:t>, </a:t>
            </a:r>
            <a:r>
              <a:rPr lang="en-US" altLang="en-US" sz="2400" b="1" i="1" smtClean="0"/>
              <a:t>e</a:t>
            </a:r>
            <a:r>
              <a:rPr lang="en-US" altLang="en-US" sz="2400" b="1" baseline="-25000" smtClean="0"/>
              <a:t>3</a:t>
            </a:r>
            <a:r>
              <a:rPr lang="en-US" altLang="en-US" sz="2400" b="1" smtClean="0"/>
              <a:t>) centered at </a:t>
            </a:r>
            <a:r>
              <a:rPr lang="en-US" altLang="en-US" sz="2400" b="1" i="1" smtClean="0"/>
              <a:t>O</a:t>
            </a:r>
            <a:r>
              <a:rPr lang="en-US" altLang="en-US" sz="2400" b="1" i="1" baseline="-25000" smtClean="0"/>
              <a:t>l </a:t>
            </a:r>
            <a:r>
              <a:rPr lang="en-US" altLang="en-US" sz="2400" b="1" smtClean="0"/>
              <a:t>.</a:t>
            </a:r>
          </a:p>
          <a:p>
            <a:pPr lvl="1"/>
            <a:r>
              <a:rPr lang="en-US" altLang="en-US" sz="2400" b="1" smtClean="0"/>
              <a:t>Aligning it with image plane coordinate system</a:t>
            </a:r>
            <a:r>
              <a:rPr lang="en-US" altLang="en-US" smtClean="0"/>
              <a:t>.</a:t>
            </a:r>
          </a:p>
          <a:p>
            <a:pPr>
              <a:buFontTx/>
              <a:buNone/>
            </a:pPr>
            <a:r>
              <a:rPr lang="en-US" altLang="en-US" smtClean="0"/>
              <a:t>           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3097213"/>
            <a:ext cx="3733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3097213"/>
            <a:ext cx="2413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8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Rectification (cont’d)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1534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rgbClr val="FFC000"/>
                </a:solidFill>
              </a:rPr>
              <a:t>(1.1) </a:t>
            </a:r>
            <a:r>
              <a:rPr lang="en-US" altLang="en-US" i="1" smtClean="0"/>
              <a:t>e</a:t>
            </a:r>
            <a:r>
              <a:rPr lang="en-US" altLang="en-US" baseline="-25000" smtClean="0"/>
              <a:t>1</a:t>
            </a:r>
            <a:r>
              <a:rPr lang="en-US" altLang="en-US" smtClean="0"/>
              <a:t> is a unit vector along the vector </a:t>
            </a:r>
            <a:r>
              <a:rPr lang="en-US" altLang="en-US" i="1" smtClean="0"/>
              <a:t>T (baseline)</a:t>
            </a:r>
            <a:endParaRPr lang="en-US" altLang="en-US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>
              <a:lnSpc>
                <a:spcPct val="90000"/>
              </a:lnSpc>
            </a:pPr>
            <a:endParaRPr lang="en-US" altLang="en-US" smtClean="0"/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2819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81400"/>
            <a:ext cx="3733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3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Rectification (cont’d)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1534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rgbClr val="FFC000"/>
                </a:solidFill>
              </a:rPr>
              <a:t>(1.2) </a:t>
            </a:r>
            <a:r>
              <a:rPr lang="en-US" altLang="en-US" i="1" smtClean="0"/>
              <a:t>e</a:t>
            </a:r>
            <a:r>
              <a:rPr lang="en-US" altLang="en-US" baseline="-25000" smtClean="0"/>
              <a:t>2</a:t>
            </a:r>
            <a:r>
              <a:rPr lang="en-US" altLang="en-US" smtClean="0"/>
              <a:t> must be perpendicular to </a:t>
            </a:r>
            <a:r>
              <a:rPr lang="en-US" altLang="en-US" i="1" smtClean="0"/>
              <a:t>e</a:t>
            </a:r>
            <a:r>
              <a:rPr lang="en-US" altLang="en-US" baseline="-25000" smtClean="0"/>
              <a:t>1</a:t>
            </a:r>
            <a:r>
              <a:rPr lang="en-US" altLang="en-US" smtClean="0"/>
              <a:t> (i.e., cross product of e</a:t>
            </a:r>
            <a:r>
              <a:rPr lang="en-US" altLang="en-US" baseline="-25000" smtClean="0"/>
              <a:t>1 </a:t>
            </a:r>
            <a:r>
              <a:rPr lang="en-US" altLang="en-US" smtClean="0"/>
              <a:t>with the optical</a:t>
            </a:r>
            <a:r>
              <a:rPr lang="en-US" altLang="en-US" i="1" smtClean="0"/>
              <a:t> </a:t>
            </a:r>
            <a:r>
              <a:rPr lang="en-US" altLang="en-US" smtClean="0"/>
              <a:t>axis)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>
              <a:lnSpc>
                <a:spcPct val="90000"/>
              </a:lnSpc>
            </a:pPr>
            <a:endParaRPr lang="en-US" altLang="en-US" smtClean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457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1295400" y="2895600"/>
            <a:ext cx="1427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sz="2400"/>
              <a:t>z=[0,0,1]</a:t>
            </a:r>
            <a:r>
              <a:rPr kumimoji="1" lang="en-US" altLang="en-US" sz="2400" baseline="30000"/>
              <a:t>T</a:t>
            </a:r>
          </a:p>
        </p:txBody>
      </p: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0"/>
            <a:ext cx="3733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9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Rectification (cont’d)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1534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solidFill>
                  <a:srgbClr val="FFC000"/>
                </a:solidFill>
              </a:rPr>
              <a:t>(1.3) </a:t>
            </a:r>
            <a:r>
              <a:rPr lang="en-US" altLang="en-US" smtClean="0"/>
              <a:t>choose </a:t>
            </a:r>
            <a:r>
              <a:rPr lang="en-US" altLang="en-US" i="1" smtClean="0"/>
              <a:t>e</a:t>
            </a:r>
            <a:r>
              <a:rPr lang="en-US" altLang="en-US" baseline="-25000" smtClean="0"/>
              <a:t>3</a:t>
            </a:r>
            <a:r>
              <a:rPr lang="en-US" altLang="en-US" smtClean="0"/>
              <a:t> as the cross product of </a:t>
            </a:r>
            <a:r>
              <a:rPr lang="en-US" altLang="en-US" i="1" smtClean="0"/>
              <a:t>e</a:t>
            </a:r>
            <a:r>
              <a:rPr lang="en-US" altLang="en-US" baseline="-25000" smtClean="0"/>
              <a:t>1</a:t>
            </a:r>
            <a:r>
              <a:rPr lang="en-US" altLang="en-US" smtClean="0"/>
              <a:t> and </a:t>
            </a:r>
            <a:r>
              <a:rPr lang="en-US" altLang="en-US" i="1" smtClean="0"/>
              <a:t>e</a:t>
            </a:r>
            <a:r>
              <a:rPr lang="en-US" altLang="en-US" baseline="-25000" smtClean="0"/>
              <a:t>2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mtClean="0"/>
          </a:p>
          <a:p>
            <a:pPr>
              <a:lnSpc>
                <a:spcPct val="90000"/>
              </a:lnSpc>
            </a:pPr>
            <a:endParaRPr lang="en-US" altLang="en-US" smtClean="0"/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3733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1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Rectification (cont’d)</a:t>
            </a:r>
          </a:p>
        </p:txBody>
      </p:sp>
      <p:pic>
        <p:nvPicPr>
          <p:cNvPr id="3277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3200400"/>
            <a:ext cx="3667125" cy="2644775"/>
          </a:xfrm>
          <a:noFill/>
        </p:spPr>
      </p:pic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152400" y="1905000"/>
            <a:ext cx="7862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sz="2400"/>
              <a:t>The rotation matrix that maps the left epipole to infinity is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sz="2400"/>
              <a:t>transformation that aligns (</a:t>
            </a:r>
            <a:r>
              <a:rPr kumimoji="1" lang="en-US" altLang="en-US" sz="2400" i="1"/>
              <a:t>e</a:t>
            </a:r>
            <a:r>
              <a:rPr kumimoji="1" lang="en-US" altLang="en-US" sz="2400" baseline="-25000"/>
              <a:t>1</a:t>
            </a:r>
            <a:r>
              <a:rPr kumimoji="1" lang="en-US" altLang="en-US" sz="2400"/>
              <a:t>, </a:t>
            </a:r>
            <a:r>
              <a:rPr kumimoji="1" lang="en-US" altLang="en-US" sz="2400" i="1"/>
              <a:t>e</a:t>
            </a:r>
            <a:r>
              <a:rPr kumimoji="1" lang="en-US" altLang="en-US" sz="2400" baseline="-25000"/>
              <a:t>2</a:t>
            </a:r>
            <a:r>
              <a:rPr kumimoji="1" lang="en-US" altLang="en-US" sz="2400"/>
              <a:t>, </a:t>
            </a:r>
            <a:r>
              <a:rPr kumimoji="1" lang="en-US" altLang="en-US" sz="2400" i="1"/>
              <a:t>e</a:t>
            </a:r>
            <a:r>
              <a:rPr kumimoji="1" lang="en-US" altLang="en-US" sz="2400" baseline="-25000"/>
              <a:t>3</a:t>
            </a:r>
            <a:r>
              <a:rPr kumimoji="1" lang="en-US" altLang="en-US" sz="2400"/>
              <a:t>) with (i ,j, k): </a:t>
            </a:r>
          </a:p>
        </p:txBody>
      </p:sp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62400"/>
            <a:ext cx="14478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3078" name="Oval 5"/>
          <p:cNvSpPr>
            <a:spLocks noChangeArrowheads="1"/>
          </p:cNvSpPr>
          <p:nvPr/>
        </p:nvSpPr>
        <p:spPr bwMode="auto">
          <a:xfrm>
            <a:off x="923925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79" name="Oval 6"/>
          <p:cNvSpPr>
            <a:spLocks noChangeArrowheads="1"/>
          </p:cNvSpPr>
          <p:nvPr/>
        </p:nvSpPr>
        <p:spPr bwMode="auto">
          <a:xfrm>
            <a:off x="3367087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>
            <a:off x="381000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81" name="Line 8"/>
          <p:cNvSpPr>
            <a:spLocks noChangeShapeType="1"/>
          </p:cNvSpPr>
          <p:nvPr/>
        </p:nvSpPr>
        <p:spPr bwMode="auto">
          <a:xfrm>
            <a:off x="2824162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82" name="Oval 9"/>
          <p:cNvSpPr>
            <a:spLocks noChangeArrowheads="1"/>
          </p:cNvSpPr>
          <p:nvPr/>
        </p:nvSpPr>
        <p:spPr bwMode="auto">
          <a:xfrm>
            <a:off x="2062559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83" name="Line 10"/>
          <p:cNvSpPr>
            <a:spLocks noChangeShapeType="1"/>
          </p:cNvSpPr>
          <p:nvPr/>
        </p:nvSpPr>
        <p:spPr bwMode="auto">
          <a:xfrm flipV="1">
            <a:off x="1014412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84" name="Line 11"/>
          <p:cNvSpPr>
            <a:spLocks noChangeShapeType="1"/>
          </p:cNvSpPr>
          <p:nvPr/>
        </p:nvSpPr>
        <p:spPr bwMode="auto">
          <a:xfrm flipH="1" flipV="1">
            <a:off x="2100262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85" name="Line 12"/>
          <p:cNvSpPr>
            <a:spLocks noChangeShapeType="1"/>
          </p:cNvSpPr>
          <p:nvPr/>
        </p:nvSpPr>
        <p:spPr bwMode="auto">
          <a:xfrm flipV="1">
            <a:off x="976709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86" name="Text Box 13"/>
          <p:cNvSpPr txBox="1">
            <a:spLocks noChangeArrowheads="1"/>
          </p:cNvSpPr>
          <p:nvPr/>
        </p:nvSpPr>
        <p:spPr bwMode="auto">
          <a:xfrm>
            <a:off x="656233" y="3558588"/>
            <a:ext cx="263922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87" name="Oval 14"/>
          <p:cNvSpPr>
            <a:spLocks noChangeArrowheads="1"/>
          </p:cNvSpPr>
          <p:nvPr/>
        </p:nvSpPr>
        <p:spPr bwMode="auto">
          <a:xfrm>
            <a:off x="1248172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88" name="Oval 15"/>
          <p:cNvSpPr>
            <a:spLocks noChangeArrowheads="1"/>
          </p:cNvSpPr>
          <p:nvPr/>
        </p:nvSpPr>
        <p:spPr bwMode="auto">
          <a:xfrm>
            <a:off x="304472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89" name="Line 16"/>
          <p:cNvSpPr>
            <a:spLocks noChangeShapeType="1"/>
          </p:cNvSpPr>
          <p:nvPr/>
        </p:nvSpPr>
        <p:spPr bwMode="auto">
          <a:xfrm flipV="1">
            <a:off x="3417986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90" name="Line 17"/>
          <p:cNvSpPr>
            <a:spLocks noChangeShapeType="1"/>
          </p:cNvSpPr>
          <p:nvPr/>
        </p:nvSpPr>
        <p:spPr bwMode="auto">
          <a:xfrm>
            <a:off x="923925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91" name="Text Box 18"/>
          <p:cNvSpPr txBox="1">
            <a:spLocks noChangeArrowheads="1"/>
          </p:cNvSpPr>
          <p:nvPr/>
        </p:nvSpPr>
        <p:spPr bwMode="auto">
          <a:xfrm>
            <a:off x="976709" y="2918025"/>
            <a:ext cx="30916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092" name="Line 19"/>
          <p:cNvSpPr>
            <a:spLocks noChangeShapeType="1"/>
          </p:cNvSpPr>
          <p:nvPr/>
        </p:nvSpPr>
        <p:spPr bwMode="auto">
          <a:xfrm>
            <a:off x="3095624" y="3334869"/>
            <a:ext cx="32424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sm"/>
            <a:tailEnd type="none" w="med" len="sm"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93" name="Text Box 20"/>
          <p:cNvSpPr txBox="1">
            <a:spLocks noChangeArrowheads="1"/>
          </p:cNvSpPr>
          <p:nvPr/>
        </p:nvSpPr>
        <p:spPr bwMode="auto">
          <a:xfrm>
            <a:off x="3063577" y="2918025"/>
            <a:ext cx="403423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x’</a:t>
            </a:r>
          </a:p>
        </p:txBody>
      </p:sp>
      <p:sp>
        <p:nvSpPr>
          <p:cNvPr id="3094" name="Text Box 21"/>
          <p:cNvSpPr txBox="1">
            <a:spLocks noChangeArrowheads="1"/>
          </p:cNvSpPr>
          <p:nvPr/>
        </p:nvSpPr>
        <p:spPr bwMode="auto">
          <a:xfrm>
            <a:off x="1547911" y="4143699"/>
            <a:ext cx="1266825" cy="76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Baseline</a:t>
            </a:r>
            <a:br>
              <a:rPr lang="en-US" sz="22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96" name="Text Box 23"/>
          <p:cNvSpPr txBox="1">
            <a:spLocks noChangeArrowheads="1"/>
          </p:cNvSpPr>
          <p:nvPr/>
        </p:nvSpPr>
        <p:spPr bwMode="auto">
          <a:xfrm>
            <a:off x="2179637" y="2457202"/>
            <a:ext cx="294084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3097" name="Text Box 24"/>
          <p:cNvSpPr txBox="1">
            <a:spLocks noChangeArrowheads="1"/>
          </p:cNvSpPr>
          <p:nvPr/>
        </p:nvSpPr>
        <p:spPr bwMode="auto">
          <a:xfrm>
            <a:off x="524272" y="4147523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200" i="1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8" name="Text Box 25"/>
          <p:cNvSpPr txBox="1">
            <a:spLocks noChangeArrowheads="1"/>
          </p:cNvSpPr>
          <p:nvPr/>
        </p:nvSpPr>
        <p:spPr bwMode="auto">
          <a:xfrm>
            <a:off x="3005137" y="4147523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O’</a:t>
            </a:r>
            <a:endParaRPr lang="en-US" sz="2200" i="1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6"/>
          <p:cNvSpPr txBox="1">
            <a:spLocks noChangeArrowheads="1"/>
          </p:cNvSpPr>
          <p:nvPr/>
        </p:nvSpPr>
        <p:spPr bwMode="auto">
          <a:xfrm>
            <a:off x="1647825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200" i="1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0" name="Line 27"/>
          <p:cNvSpPr>
            <a:spLocks noChangeShapeType="1"/>
          </p:cNvSpPr>
          <p:nvPr/>
        </p:nvSpPr>
        <p:spPr bwMode="auto">
          <a:xfrm>
            <a:off x="1067197" y="4109280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01" name="Text Box 28"/>
          <p:cNvSpPr txBox="1">
            <a:spLocks noChangeArrowheads="1"/>
          </p:cNvSpPr>
          <p:nvPr/>
        </p:nvSpPr>
        <p:spPr bwMode="auto">
          <a:xfrm>
            <a:off x="3440608" y="3558588"/>
            <a:ext cx="263922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311283"/>
              </p:ext>
            </p:extLst>
          </p:nvPr>
        </p:nvGraphicFramePr>
        <p:xfrm>
          <a:off x="4191000" y="4187825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87825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828800" y="6096000"/>
            <a:ext cx="593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Disparity is inversely proportional to depth!</a:t>
            </a:r>
          </a:p>
        </p:txBody>
      </p:sp>
      <p:cxnSp>
        <p:nvCxnSpPr>
          <p:cNvPr id="3" name="Straight Connector 2"/>
          <p:cNvCxnSpPr>
            <a:stCxn id="3084" idx="1"/>
          </p:cNvCxnSpPr>
          <p:nvPr/>
        </p:nvCxnSpPr>
        <p:spPr bwMode="auto">
          <a:xfrm>
            <a:off x="2100262" y="1499226"/>
            <a:ext cx="3175" cy="26155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1112837" y="3657600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2254051" y="3657600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508588"/>
              </p:ext>
            </p:extLst>
          </p:nvPr>
        </p:nvGraphicFramePr>
        <p:xfrm>
          <a:off x="4343400" y="1371600"/>
          <a:ext cx="1095375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6" imgW="469900" imgH="431800" progId="Equation.3">
                  <p:embed/>
                </p:oleObj>
              </mc:Choice>
              <mc:Fallback>
                <p:oleObj name="Equation" r:id="rId6" imgW="469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371600"/>
                        <a:ext cx="1095375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064226"/>
              </p:ext>
            </p:extLst>
          </p:nvPr>
        </p:nvGraphicFramePr>
        <p:xfrm>
          <a:off x="6238875" y="1371600"/>
          <a:ext cx="1362075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8" imgW="584200" imgH="431800" progId="Equation.3">
                  <p:embed/>
                </p:oleObj>
              </mc:Choice>
              <mc:Fallback>
                <p:oleObj name="Equation" r:id="rId8" imgW="584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75" y="1371600"/>
                        <a:ext cx="1362075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020511"/>
              </p:ext>
            </p:extLst>
          </p:nvPr>
        </p:nvGraphicFramePr>
        <p:xfrm>
          <a:off x="4800600" y="2801937"/>
          <a:ext cx="22796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10" imgW="977900" imgH="431800" progId="Equation.3">
                  <p:embed/>
                </p:oleObj>
              </mc:Choice>
              <mc:Fallback>
                <p:oleObj name="Equation" r:id="rId10" imgW="977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1937"/>
                        <a:ext cx="2279650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4114800" y="4114800"/>
            <a:ext cx="3733800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05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  <p:bldP spid="32" grpId="0"/>
      <p:bldP spid="33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Correspondence Problem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Two classes of algorithms: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mtClean="0"/>
              <a:t>Correlation-based algorithms</a:t>
            </a:r>
          </a:p>
          <a:p>
            <a:pPr lvl="2" eaLnBrk="1" hangingPunct="1">
              <a:lnSpc>
                <a:spcPct val="130000"/>
              </a:lnSpc>
            </a:pPr>
            <a:r>
              <a:rPr lang="en-US" altLang="en-US" smtClean="0"/>
              <a:t>Produce a DENSE set of correspondences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mtClean="0"/>
              <a:t>Feature-based algorithms</a:t>
            </a:r>
          </a:p>
          <a:p>
            <a:pPr lvl="2" eaLnBrk="1" hangingPunct="1">
              <a:lnSpc>
                <a:spcPct val="130000"/>
              </a:lnSpc>
            </a:pPr>
            <a:r>
              <a:rPr lang="en-US" altLang="en-US" smtClean="0"/>
              <a:t>Produce a SPARSE set of correspondences</a:t>
            </a:r>
          </a:p>
        </p:txBody>
      </p:sp>
    </p:spTree>
    <p:extLst>
      <p:ext uri="{BB962C8B-B14F-4D97-AF65-F5344CB8AC3E}">
        <p14:creationId xmlns:p14="http://schemas.microsoft.com/office/powerpoint/2010/main" val="33927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3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7585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402"/>
            <a:r>
              <a:rPr dirty="0"/>
              <a:t>Stere</a:t>
            </a:r>
            <a:r>
              <a:rPr spc="-18" dirty="0"/>
              <a:t>o</a:t>
            </a:r>
            <a:r>
              <a:rPr spc="-4" dirty="0"/>
              <a:t> </a:t>
            </a:r>
            <a:r>
              <a:rPr spc="-13" dirty="0"/>
              <a:t>Vi</a:t>
            </a:r>
            <a:r>
              <a:rPr dirty="0"/>
              <a:t>s</a:t>
            </a:r>
            <a:r>
              <a:rPr spc="-13" dirty="0"/>
              <a:t>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1104" y="1855394"/>
            <a:ext cx="7193973" cy="248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2343" indent="-480959">
              <a:buClr>
                <a:srgbClr val="3333CC"/>
              </a:buClr>
              <a:buSzPct val="110000"/>
              <a:buFont typeface="Arial"/>
              <a:buChar char="•"/>
              <a:tabLst>
                <a:tab pos="492343" algn="l"/>
              </a:tabLst>
            </a:pPr>
            <a:r>
              <a:rPr dirty="0">
                <a:latin typeface="Tahoma"/>
                <a:cs typeface="Tahoma"/>
              </a:rPr>
              <a:t>D</a:t>
            </a:r>
            <a:r>
              <a:rPr spc="-4" dirty="0">
                <a:latin typeface="Tahoma"/>
                <a:cs typeface="Tahoma"/>
              </a:rPr>
              <a:t>ist</a:t>
            </a:r>
            <a:r>
              <a:rPr spc="-13" dirty="0">
                <a:latin typeface="Tahoma"/>
                <a:cs typeface="Tahoma"/>
              </a:rPr>
              <a:t>ance</a:t>
            </a:r>
            <a:r>
              <a:rPr spc="-4" dirty="0">
                <a:latin typeface="Tahoma"/>
                <a:cs typeface="Tahoma"/>
              </a:rPr>
              <a:t> i</a:t>
            </a:r>
            <a:r>
              <a:rPr dirty="0">
                <a:latin typeface="Tahoma"/>
                <a:cs typeface="Tahoma"/>
              </a:rPr>
              <a:t>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in</a:t>
            </a:r>
            <a:r>
              <a:rPr dirty="0">
                <a:latin typeface="Tahoma"/>
                <a:cs typeface="Tahoma"/>
              </a:rPr>
              <a:t>verse</a:t>
            </a:r>
            <a:r>
              <a:rPr spc="-4" dirty="0">
                <a:latin typeface="Tahoma"/>
                <a:cs typeface="Tahoma"/>
              </a:rPr>
              <a:t>l</a:t>
            </a:r>
            <a:r>
              <a:rPr dirty="0">
                <a:latin typeface="Tahoma"/>
                <a:cs typeface="Tahoma"/>
              </a:rPr>
              <a:t>y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p</a:t>
            </a:r>
            <a:r>
              <a:rPr dirty="0">
                <a:latin typeface="Tahoma"/>
                <a:cs typeface="Tahoma"/>
              </a:rPr>
              <a:t>r</a:t>
            </a:r>
            <a:r>
              <a:rPr spc="-13" dirty="0">
                <a:latin typeface="Tahoma"/>
                <a:cs typeface="Tahoma"/>
              </a:rPr>
              <a:t>op</a:t>
            </a:r>
            <a:r>
              <a:rPr dirty="0">
                <a:latin typeface="Tahoma"/>
                <a:cs typeface="Tahoma"/>
              </a:rPr>
              <a:t>ort</a:t>
            </a:r>
            <a:r>
              <a:rPr spc="-9" dirty="0">
                <a:latin typeface="Tahoma"/>
                <a:cs typeface="Tahoma"/>
              </a:rPr>
              <a:t>ional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</a:t>
            </a:r>
            <a:r>
              <a:rPr spc="-13" dirty="0">
                <a:latin typeface="Tahoma"/>
                <a:cs typeface="Tahoma"/>
              </a:rPr>
              <a:t>o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di</a:t>
            </a:r>
            <a:r>
              <a:rPr dirty="0">
                <a:latin typeface="Tahoma"/>
                <a:cs typeface="Tahoma"/>
              </a:rPr>
              <a:t>s</a:t>
            </a:r>
            <a:r>
              <a:rPr spc="-13" dirty="0">
                <a:latin typeface="Tahoma"/>
                <a:cs typeface="Tahoma"/>
              </a:rPr>
              <a:t>pa</a:t>
            </a:r>
            <a:r>
              <a:rPr dirty="0">
                <a:latin typeface="Tahoma"/>
                <a:cs typeface="Tahoma"/>
              </a:rPr>
              <a:t>r</a:t>
            </a:r>
            <a:r>
              <a:rPr spc="-4" dirty="0">
                <a:latin typeface="Tahoma"/>
                <a:cs typeface="Tahoma"/>
              </a:rPr>
              <a:t>i</a:t>
            </a:r>
            <a:r>
              <a:rPr dirty="0">
                <a:latin typeface="Tahoma"/>
                <a:cs typeface="Tahoma"/>
              </a:rPr>
              <a:t>ty</a:t>
            </a:r>
          </a:p>
          <a:p>
            <a:pPr marL="352894" lvl="1">
              <a:spcBef>
                <a:spcPts val="359"/>
              </a:spcBef>
              <a:buClr>
                <a:srgbClr val="FF0000"/>
              </a:buClr>
              <a:buSzPct val="110000"/>
              <a:tabLst>
                <a:tab pos="728554" algn="l"/>
              </a:tabLst>
            </a:pPr>
            <a:r>
              <a:rPr lang="en-US" dirty="0" smtClean="0">
                <a:latin typeface="Tahoma"/>
                <a:cs typeface="Tahoma"/>
              </a:rPr>
              <a:t>  </a:t>
            </a:r>
            <a:r>
              <a:rPr dirty="0" smtClean="0">
                <a:latin typeface="Tahoma"/>
                <a:cs typeface="Tahoma"/>
              </a:rPr>
              <a:t>c</a:t>
            </a:r>
            <a:r>
              <a:rPr spc="-4" dirty="0">
                <a:latin typeface="Tahoma"/>
                <a:cs typeface="Tahoma"/>
              </a:rPr>
              <a:t>loser </a:t>
            </a:r>
            <a:r>
              <a:rPr spc="-9" dirty="0">
                <a:latin typeface="Tahoma"/>
                <a:cs typeface="Tahoma"/>
              </a:rPr>
              <a:t>obj</a:t>
            </a:r>
            <a:r>
              <a:rPr dirty="0">
                <a:latin typeface="Tahoma"/>
                <a:cs typeface="Tahoma"/>
              </a:rPr>
              <a:t>ects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c</a:t>
            </a:r>
            <a:r>
              <a:rPr spc="-13" dirty="0">
                <a:latin typeface="Tahoma"/>
                <a:cs typeface="Tahoma"/>
              </a:rPr>
              <a:t>an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b</a:t>
            </a:r>
            <a:r>
              <a:rPr dirty="0">
                <a:latin typeface="Tahoma"/>
                <a:cs typeface="Tahoma"/>
              </a:rPr>
              <a:t>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8" dirty="0">
                <a:latin typeface="Tahoma"/>
                <a:cs typeface="Tahoma"/>
              </a:rPr>
              <a:t>m</a:t>
            </a:r>
            <a:r>
              <a:rPr dirty="0">
                <a:latin typeface="Tahoma"/>
                <a:cs typeface="Tahoma"/>
              </a:rPr>
              <a:t>e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s</a:t>
            </a:r>
            <a:r>
              <a:rPr spc="-13" dirty="0">
                <a:latin typeface="Tahoma"/>
                <a:cs typeface="Tahoma"/>
              </a:rPr>
              <a:t>u</a:t>
            </a:r>
            <a:r>
              <a:rPr dirty="0">
                <a:latin typeface="Tahoma"/>
                <a:cs typeface="Tahoma"/>
              </a:rPr>
              <a:t>re</a:t>
            </a:r>
            <a:r>
              <a:rPr spc="-13" dirty="0">
                <a:latin typeface="Tahoma"/>
                <a:cs typeface="Tahoma"/>
              </a:rPr>
              <a:t>d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8" dirty="0">
                <a:latin typeface="Tahoma"/>
                <a:cs typeface="Tahoma"/>
              </a:rPr>
              <a:t>m</a:t>
            </a:r>
            <a:r>
              <a:rPr dirty="0">
                <a:latin typeface="Tahoma"/>
                <a:cs typeface="Tahoma"/>
              </a:rPr>
              <a:t>ore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cc</a:t>
            </a:r>
            <a:r>
              <a:rPr spc="-13" dirty="0">
                <a:latin typeface="Tahoma"/>
                <a:cs typeface="Tahoma"/>
              </a:rPr>
              <a:t>u</a:t>
            </a:r>
            <a:r>
              <a:rPr dirty="0">
                <a:latin typeface="Tahoma"/>
                <a:cs typeface="Tahoma"/>
              </a:rPr>
              <a:t>r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te</a:t>
            </a:r>
            <a:r>
              <a:rPr spc="-4" dirty="0">
                <a:latin typeface="Tahoma"/>
                <a:cs typeface="Tahoma"/>
              </a:rPr>
              <a:t>l</a:t>
            </a:r>
            <a:r>
              <a:rPr dirty="0">
                <a:latin typeface="Tahoma"/>
                <a:cs typeface="Tahoma"/>
              </a:rPr>
              <a:t>y</a:t>
            </a:r>
          </a:p>
          <a:p>
            <a:pPr marL="421196" indent="-409811">
              <a:spcBef>
                <a:spcPts val="449"/>
              </a:spcBef>
              <a:buClr>
                <a:srgbClr val="3333CC"/>
              </a:buClr>
              <a:buSzPct val="110000"/>
              <a:buFont typeface="Arial"/>
              <a:buChar char="•"/>
              <a:tabLst>
                <a:tab pos="421196" algn="l"/>
              </a:tabLst>
            </a:pPr>
            <a:r>
              <a:rPr dirty="0">
                <a:latin typeface="Tahoma"/>
                <a:cs typeface="Tahoma"/>
              </a:rPr>
              <a:t>D</a:t>
            </a:r>
            <a:r>
              <a:rPr spc="-4" dirty="0">
                <a:latin typeface="Tahoma"/>
                <a:cs typeface="Tahoma"/>
              </a:rPr>
              <a:t>is</a:t>
            </a:r>
            <a:r>
              <a:rPr spc="-13" dirty="0">
                <a:latin typeface="Tahoma"/>
                <a:cs typeface="Tahoma"/>
              </a:rPr>
              <a:t>par</a:t>
            </a:r>
            <a:r>
              <a:rPr spc="-4" dirty="0">
                <a:latin typeface="Tahoma"/>
                <a:cs typeface="Tahoma"/>
              </a:rPr>
              <a:t>ity i</a:t>
            </a:r>
            <a:r>
              <a:rPr dirty="0">
                <a:latin typeface="Tahoma"/>
                <a:cs typeface="Tahoma"/>
              </a:rPr>
              <a:t>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p</a:t>
            </a:r>
            <a:r>
              <a:rPr dirty="0">
                <a:latin typeface="Tahoma"/>
                <a:cs typeface="Tahoma"/>
              </a:rPr>
              <a:t>r</a:t>
            </a:r>
            <a:r>
              <a:rPr spc="-13" dirty="0">
                <a:latin typeface="Tahoma"/>
                <a:cs typeface="Tahoma"/>
              </a:rPr>
              <a:t>op</a:t>
            </a:r>
            <a:r>
              <a:rPr dirty="0">
                <a:latin typeface="Tahoma"/>
                <a:cs typeface="Tahoma"/>
              </a:rPr>
              <a:t>ort</a:t>
            </a:r>
            <a:r>
              <a:rPr spc="-9" dirty="0">
                <a:latin typeface="Tahoma"/>
                <a:cs typeface="Tahoma"/>
              </a:rPr>
              <a:t>ional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</a:t>
            </a:r>
            <a:r>
              <a:rPr spc="-13" dirty="0">
                <a:latin typeface="Tahoma"/>
                <a:cs typeface="Tahoma"/>
              </a:rPr>
              <a:t>o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ba</a:t>
            </a:r>
            <a:r>
              <a:rPr dirty="0">
                <a:latin typeface="Tahoma"/>
                <a:cs typeface="Tahoma"/>
              </a:rPr>
              <a:t>se</a:t>
            </a:r>
            <a:r>
              <a:rPr spc="-9" dirty="0">
                <a:latin typeface="Tahoma"/>
                <a:cs typeface="Tahoma"/>
              </a:rPr>
              <a:t>lin</a:t>
            </a:r>
            <a:r>
              <a:rPr dirty="0">
                <a:latin typeface="Tahoma"/>
                <a:cs typeface="Tahoma"/>
              </a:rPr>
              <a:t>e</a:t>
            </a:r>
          </a:p>
          <a:p>
            <a:pPr marL="728554" marR="108143" lvl="1" indent="-375660">
              <a:lnSpc>
                <a:spcPct val="100800"/>
              </a:lnSpc>
              <a:spcBef>
                <a:spcPts val="431"/>
              </a:spcBef>
              <a:buClr>
                <a:srgbClr val="FF0000"/>
              </a:buClr>
              <a:buSzPct val="110000"/>
              <a:buFont typeface="Arial"/>
              <a:buChar char="•"/>
              <a:tabLst>
                <a:tab pos="728554" algn="l"/>
              </a:tabLst>
            </a:pPr>
            <a:r>
              <a:rPr dirty="0">
                <a:latin typeface="Tahoma"/>
                <a:cs typeface="Tahoma"/>
              </a:rPr>
              <a:t>For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gi</a:t>
            </a:r>
            <a:r>
              <a:rPr dirty="0">
                <a:latin typeface="Tahoma"/>
                <a:cs typeface="Tahoma"/>
              </a:rPr>
              <a:t>ve</a:t>
            </a:r>
            <a:r>
              <a:rPr spc="-13" dirty="0">
                <a:latin typeface="Tahoma"/>
                <a:cs typeface="Tahoma"/>
              </a:rPr>
              <a:t>n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di</a:t>
            </a:r>
            <a:r>
              <a:rPr dirty="0">
                <a:latin typeface="Tahoma"/>
                <a:cs typeface="Tahoma"/>
              </a:rPr>
              <a:t>s</a:t>
            </a:r>
            <a:r>
              <a:rPr spc="-13" dirty="0">
                <a:latin typeface="Tahoma"/>
                <a:cs typeface="Tahoma"/>
              </a:rPr>
              <a:t>pa</a:t>
            </a:r>
            <a:r>
              <a:rPr dirty="0">
                <a:latin typeface="Tahoma"/>
                <a:cs typeface="Tahoma"/>
              </a:rPr>
              <a:t>r</a:t>
            </a:r>
            <a:r>
              <a:rPr spc="-4" dirty="0">
                <a:latin typeface="Tahoma"/>
                <a:cs typeface="Tahoma"/>
              </a:rPr>
              <a:t>i</a:t>
            </a:r>
            <a:r>
              <a:rPr dirty="0">
                <a:latin typeface="Tahoma"/>
                <a:cs typeface="Tahoma"/>
              </a:rPr>
              <a:t>ty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error</a:t>
            </a:r>
            <a:r>
              <a:rPr spc="-9" dirty="0">
                <a:latin typeface="Tahoma"/>
                <a:cs typeface="Tahoma"/>
              </a:rPr>
              <a:t>,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</a:t>
            </a:r>
            <a:r>
              <a:rPr spc="-13" dirty="0">
                <a:latin typeface="Tahoma"/>
                <a:cs typeface="Tahoma"/>
              </a:rPr>
              <a:t>h</a:t>
            </a:r>
            <a:r>
              <a:rPr dirty="0">
                <a:latin typeface="Tahoma"/>
                <a:cs typeface="Tahoma"/>
              </a:rPr>
              <a:t>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cc</a:t>
            </a:r>
            <a:r>
              <a:rPr spc="-13" dirty="0">
                <a:latin typeface="Tahoma"/>
                <a:cs typeface="Tahoma"/>
              </a:rPr>
              <a:t>u</a:t>
            </a:r>
            <a:r>
              <a:rPr dirty="0">
                <a:latin typeface="Tahoma"/>
                <a:cs typeface="Tahoma"/>
              </a:rPr>
              <a:t>r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cy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of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</a:t>
            </a:r>
            <a:r>
              <a:rPr spc="-13" dirty="0">
                <a:latin typeface="Tahoma"/>
                <a:cs typeface="Tahoma"/>
              </a:rPr>
              <a:t>h</a:t>
            </a:r>
            <a:r>
              <a:rPr dirty="0">
                <a:latin typeface="Tahoma"/>
                <a:cs typeface="Tahoma"/>
              </a:rPr>
              <a:t>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d</a:t>
            </a:r>
            <a:r>
              <a:rPr dirty="0">
                <a:latin typeface="Tahoma"/>
                <a:cs typeface="Tahoma"/>
              </a:rPr>
              <a:t>e</a:t>
            </a:r>
            <a:r>
              <a:rPr spc="-13" dirty="0">
                <a:latin typeface="Tahoma"/>
                <a:cs typeface="Tahoma"/>
              </a:rPr>
              <a:t>p</a:t>
            </a:r>
            <a:r>
              <a:rPr dirty="0">
                <a:latin typeface="Tahoma"/>
                <a:cs typeface="Tahoma"/>
              </a:rPr>
              <a:t>t</a:t>
            </a:r>
            <a:r>
              <a:rPr spc="-13" dirty="0">
                <a:latin typeface="Tahoma"/>
                <a:cs typeface="Tahoma"/>
              </a:rPr>
              <a:t>h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est</a:t>
            </a:r>
            <a:r>
              <a:rPr spc="-13" dirty="0">
                <a:latin typeface="Tahoma"/>
                <a:cs typeface="Tahoma"/>
              </a:rPr>
              <a:t>ima</a:t>
            </a:r>
            <a:r>
              <a:rPr dirty="0">
                <a:latin typeface="Tahoma"/>
                <a:cs typeface="Tahoma"/>
              </a:rPr>
              <a:t>te </a:t>
            </a:r>
            <a:r>
              <a:rPr spc="-9" dirty="0">
                <a:latin typeface="Tahoma"/>
                <a:cs typeface="Tahoma"/>
              </a:rPr>
              <a:t>inc</a:t>
            </a:r>
            <a:r>
              <a:rPr dirty="0">
                <a:latin typeface="Tahoma"/>
                <a:cs typeface="Tahoma"/>
              </a:rPr>
              <a:t>re</a:t>
            </a:r>
            <a:r>
              <a:rPr spc="-4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ses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w</a:t>
            </a:r>
            <a:r>
              <a:rPr spc="-9" dirty="0">
                <a:latin typeface="Tahoma"/>
                <a:cs typeface="Tahoma"/>
              </a:rPr>
              <a:t>ith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inc</a:t>
            </a:r>
            <a:r>
              <a:rPr dirty="0">
                <a:latin typeface="Tahoma"/>
                <a:cs typeface="Tahoma"/>
              </a:rPr>
              <a:t>re</a:t>
            </a:r>
            <a:r>
              <a:rPr spc="-4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s</a:t>
            </a:r>
            <a:r>
              <a:rPr spc="-9" dirty="0">
                <a:latin typeface="Tahoma"/>
                <a:cs typeface="Tahoma"/>
              </a:rPr>
              <a:t>ing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8" dirty="0" smtClean="0">
                <a:latin typeface="Tahoma"/>
                <a:cs typeface="Tahoma"/>
              </a:rPr>
              <a:t>ba</a:t>
            </a:r>
            <a:r>
              <a:rPr spc="-9" dirty="0" smtClean="0">
                <a:latin typeface="Tahoma"/>
                <a:cs typeface="Tahoma"/>
              </a:rPr>
              <a:t>s</a:t>
            </a:r>
            <a:r>
              <a:rPr dirty="0" smtClean="0">
                <a:latin typeface="Tahoma"/>
                <a:cs typeface="Tahoma"/>
              </a:rPr>
              <a:t>e</a:t>
            </a:r>
            <a:r>
              <a:rPr spc="-9" dirty="0" smtClean="0">
                <a:latin typeface="Tahoma"/>
                <a:cs typeface="Tahoma"/>
              </a:rPr>
              <a:t>line</a:t>
            </a:r>
            <a:endParaRPr dirty="0">
              <a:latin typeface="Tahoma"/>
              <a:cs typeface="Tahoma"/>
            </a:endParaRPr>
          </a:p>
          <a:p>
            <a:pPr marL="728554" marR="4559" lvl="1" indent="-375660">
              <a:lnSpc>
                <a:spcPct val="100800"/>
              </a:lnSpc>
              <a:spcBef>
                <a:spcPts val="412"/>
              </a:spcBef>
              <a:buClr>
                <a:srgbClr val="FF0000"/>
              </a:buClr>
              <a:buSzPct val="110000"/>
              <a:buFont typeface="Arial"/>
              <a:buChar char="•"/>
              <a:tabLst>
                <a:tab pos="728554" algn="l"/>
              </a:tabLst>
            </a:pPr>
            <a:r>
              <a:rPr dirty="0">
                <a:latin typeface="Tahoma"/>
                <a:cs typeface="Tahoma"/>
              </a:rPr>
              <a:t>However</a:t>
            </a:r>
            <a:r>
              <a:rPr spc="-9" dirty="0">
                <a:latin typeface="Tahoma"/>
                <a:cs typeface="Tahoma"/>
              </a:rPr>
              <a:t>,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lang="en-US" spc="-4" dirty="0" smtClean="0">
                <a:latin typeface="Tahoma"/>
                <a:cs typeface="Tahoma"/>
              </a:rPr>
              <a:t>the </a:t>
            </a:r>
            <a:r>
              <a:rPr spc="-13" dirty="0" smtClean="0">
                <a:latin typeface="Tahoma"/>
                <a:cs typeface="Tahoma"/>
              </a:rPr>
              <a:t>ba</a:t>
            </a:r>
            <a:r>
              <a:rPr dirty="0" smtClean="0">
                <a:latin typeface="Tahoma"/>
                <a:cs typeface="Tahoma"/>
              </a:rPr>
              <a:t>se</a:t>
            </a:r>
            <a:r>
              <a:rPr spc="-9" dirty="0" smtClean="0">
                <a:latin typeface="Tahoma"/>
                <a:cs typeface="Tahoma"/>
              </a:rPr>
              <a:t>lin</a:t>
            </a:r>
            <a:r>
              <a:rPr dirty="0" smtClean="0">
                <a:latin typeface="Tahoma"/>
                <a:cs typeface="Tahoma"/>
              </a:rPr>
              <a:t>e</a:t>
            </a:r>
            <a:r>
              <a:rPr spc="-4" dirty="0" smtClean="0">
                <a:latin typeface="Tahoma"/>
                <a:cs typeface="Tahoma"/>
              </a:rPr>
              <a:t> </a:t>
            </a:r>
            <a:r>
              <a:rPr spc="-4" dirty="0">
                <a:latin typeface="Tahoma"/>
                <a:cs typeface="Tahoma"/>
              </a:rPr>
              <a:t>i</a:t>
            </a:r>
            <a:r>
              <a:rPr dirty="0">
                <a:latin typeface="Tahoma"/>
                <a:cs typeface="Tahoma"/>
              </a:rPr>
              <a:t>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in</a:t>
            </a:r>
            <a:r>
              <a:rPr dirty="0">
                <a:latin typeface="Tahoma"/>
                <a:cs typeface="Tahoma"/>
              </a:rPr>
              <a:t>cre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se</a:t>
            </a:r>
            <a:r>
              <a:rPr spc="-9" dirty="0">
                <a:latin typeface="Tahoma"/>
                <a:cs typeface="Tahoma"/>
              </a:rPr>
              <a:t>d,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s</a:t>
            </a:r>
            <a:r>
              <a:rPr spc="-13" dirty="0">
                <a:latin typeface="Tahoma"/>
                <a:cs typeface="Tahoma"/>
              </a:rPr>
              <a:t>om</a:t>
            </a:r>
            <a:r>
              <a:rPr dirty="0">
                <a:latin typeface="Tahoma"/>
                <a:cs typeface="Tahoma"/>
              </a:rPr>
              <a:t>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obj</a:t>
            </a:r>
            <a:r>
              <a:rPr dirty="0">
                <a:latin typeface="Tahoma"/>
                <a:cs typeface="Tahoma"/>
              </a:rPr>
              <a:t>ects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ma</a:t>
            </a:r>
            <a:r>
              <a:rPr dirty="0">
                <a:latin typeface="Tahoma"/>
                <a:cs typeface="Tahoma"/>
              </a:rPr>
              <a:t>y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app</a:t>
            </a:r>
            <a:r>
              <a:rPr dirty="0">
                <a:latin typeface="Tahoma"/>
                <a:cs typeface="Tahoma"/>
              </a:rPr>
              <a:t>e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r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in on</a:t>
            </a:r>
            <a:r>
              <a:rPr dirty="0">
                <a:latin typeface="Tahoma"/>
                <a:cs typeface="Tahoma"/>
              </a:rPr>
              <a:t>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c</a:t>
            </a:r>
            <a:r>
              <a:rPr spc="-13" dirty="0">
                <a:latin typeface="Tahoma"/>
                <a:cs typeface="Tahoma"/>
              </a:rPr>
              <a:t>am</a:t>
            </a:r>
            <a:r>
              <a:rPr dirty="0">
                <a:latin typeface="Tahoma"/>
                <a:cs typeface="Tahoma"/>
              </a:rPr>
              <a:t>er</a:t>
            </a:r>
            <a:r>
              <a:rPr spc="-9" dirty="0">
                <a:latin typeface="Tahoma"/>
                <a:cs typeface="Tahoma"/>
              </a:rPr>
              <a:t>a,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bu</a:t>
            </a:r>
            <a:r>
              <a:rPr dirty="0">
                <a:latin typeface="Tahoma"/>
                <a:cs typeface="Tahoma"/>
              </a:rPr>
              <a:t>t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n</a:t>
            </a:r>
            <a:r>
              <a:rPr dirty="0">
                <a:latin typeface="Tahoma"/>
                <a:cs typeface="Tahoma"/>
              </a:rPr>
              <a:t>ot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in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</a:t>
            </a:r>
            <a:r>
              <a:rPr spc="-13" dirty="0">
                <a:latin typeface="Tahoma"/>
                <a:cs typeface="Tahoma"/>
              </a:rPr>
              <a:t>h</a:t>
            </a:r>
            <a:r>
              <a:rPr dirty="0">
                <a:latin typeface="Tahoma"/>
                <a:cs typeface="Tahoma"/>
              </a:rPr>
              <a:t>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ot</a:t>
            </a:r>
            <a:r>
              <a:rPr spc="-13" dirty="0">
                <a:latin typeface="Tahoma"/>
                <a:cs typeface="Tahoma"/>
              </a:rPr>
              <a:t>h</a:t>
            </a:r>
            <a:r>
              <a:rPr dirty="0">
                <a:latin typeface="Tahoma"/>
                <a:cs typeface="Tahoma"/>
              </a:rPr>
              <a:t>er</a:t>
            </a:r>
            <a:r>
              <a:rPr spc="-9" dirty="0">
                <a:latin typeface="Tahoma"/>
                <a:cs typeface="Tahoma"/>
              </a:rPr>
              <a:t>.</a:t>
            </a:r>
            <a:endParaRPr dirty="0">
              <a:latin typeface="Tahoma"/>
              <a:cs typeface="Tahoma"/>
            </a:endParaRPr>
          </a:p>
          <a:p>
            <a:pPr marL="728554" lvl="1" indent="-375660">
              <a:spcBef>
                <a:spcPts val="431"/>
              </a:spcBef>
              <a:buClr>
                <a:srgbClr val="FF0000"/>
              </a:buClr>
              <a:buSzPct val="110000"/>
              <a:buFont typeface="Arial"/>
              <a:buChar char="•"/>
              <a:tabLst>
                <a:tab pos="728554" algn="l"/>
              </a:tabLst>
            </a:pPr>
            <a:r>
              <a:rPr spc="-13" dirty="0">
                <a:latin typeface="Tahoma"/>
                <a:cs typeface="Tahoma"/>
              </a:rPr>
              <a:t>Image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res</a:t>
            </a:r>
            <a:r>
              <a:rPr spc="-9" dirty="0">
                <a:latin typeface="Tahoma"/>
                <a:cs typeface="Tahoma"/>
              </a:rPr>
              <a:t>olu</a:t>
            </a:r>
            <a:r>
              <a:rPr dirty="0">
                <a:latin typeface="Tahoma"/>
                <a:cs typeface="Tahoma"/>
              </a:rPr>
              <a:t>t</a:t>
            </a:r>
            <a:r>
              <a:rPr spc="-9" dirty="0">
                <a:latin typeface="Tahoma"/>
                <a:cs typeface="Tahoma"/>
              </a:rPr>
              <a:t>ion</a:t>
            </a:r>
            <a:r>
              <a:rPr spc="-4" dirty="0">
                <a:latin typeface="Tahoma"/>
                <a:cs typeface="Tahoma"/>
              </a:rPr>
              <a:t> i</a:t>
            </a:r>
            <a:r>
              <a:rPr dirty="0">
                <a:latin typeface="Tahoma"/>
                <a:cs typeface="Tahoma"/>
              </a:rPr>
              <a:t>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al</a:t>
            </a:r>
            <a:r>
              <a:rPr dirty="0">
                <a:latin typeface="Tahoma"/>
                <a:cs typeface="Tahoma"/>
              </a:rPr>
              <a:t>s</a:t>
            </a:r>
            <a:r>
              <a:rPr spc="-13" dirty="0">
                <a:latin typeface="Tahoma"/>
                <a:cs typeface="Tahoma"/>
              </a:rPr>
              <a:t>o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f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ctor</a:t>
            </a:r>
          </a:p>
        </p:txBody>
      </p:sp>
    </p:spTree>
    <p:extLst>
      <p:ext uri="{BB962C8B-B14F-4D97-AF65-F5344CB8AC3E}">
        <p14:creationId xmlns:p14="http://schemas.microsoft.com/office/powerpoint/2010/main" val="35966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Binocular stereo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2522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Given a calibrated binocular stereo pair, fuse it to produce a depth image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2432050" y="18288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image 1</a:t>
            </a:r>
            <a:endParaRPr lang="en-GB" sz="1800" dirty="0"/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556250" y="18288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image 2</a:t>
            </a:r>
            <a:endParaRPr lang="en-GB" sz="1800"/>
          </a:p>
        </p:txBody>
      </p: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Dense depth map</a:t>
            </a:r>
            <a:endParaRPr lang="en-GB" sz="1800"/>
          </a:p>
        </p:txBody>
      </p:sp>
      <p:pic>
        <p:nvPicPr>
          <p:cNvPr id="14343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894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/>
              <a:t>Using these constraints we can use matching for stereo</a:t>
            </a:r>
          </a:p>
        </p:txBody>
      </p:sp>
      <p:pic>
        <p:nvPicPr>
          <p:cNvPr id="22531" name="Picture 3" descr="lincoln_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3625"/>
            <a:ext cx="5029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685800" y="2895600"/>
            <a:ext cx="7772400" cy="1524000"/>
            <a:chOff x="432" y="1968"/>
            <a:chExt cx="4896" cy="960"/>
          </a:xfrm>
        </p:grpSpPr>
        <p:sp>
          <p:nvSpPr>
            <p:cNvPr id="22545" name="Rectangle 5"/>
            <p:cNvSpPr>
              <a:spLocks noChangeArrowheads="1"/>
            </p:cNvSpPr>
            <p:nvPr/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457200" indent="-4572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219200" indent="-3048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38300" indent="-2667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latin typeface="Arial" charset="0"/>
                </a:rPr>
                <a:t>For each epipolar line</a:t>
              </a:r>
            </a:p>
          </p:txBody>
        </p:sp>
        <p:sp>
          <p:nvSpPr>
            <p:cNvPr id="22546" name="Line 6"/>
            <p:cNvSpPr>
              <a:spLocks noChangeShapeType="1"/>
            </p:cNvSpPr>
            <p:nvPr/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5834063" y="2819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5" tIns="45683" rIns="91365" bIns="4568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685800" y="2819404"/>
            <a:ext cx="7772400" cy="1947863"/>
            <a:chOff x="432" y="1941"/>
            <a:chExt cx="4896" cy="1227"/>
          </a:xfrm>
        </p:grpSpPr>
        <p:sp>
          <p:nvSpPr>
            <p:cNvPr id="22543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2544" name="Rectangle 10"/>
            <p:cNvSpPr>
              <a:spLocks noChangeArrowheads="1"/>
            </p:cNvSpPr>
            <p:nvPr/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457200" indent="-4572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914400" indent="-4572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371600" indent="-4572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828800" indent="-4572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indent="-4572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indent="-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indent="-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indent="-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indent="-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latin typeface="Arial" charset="0"/>
                </a:rPr>
                <a:t>	For each pixel in the left image</a:t>
              </a:r>
            </a:p>
          </p:txBody>
        </p:sp>
      </p:grp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685800" y="46482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5" tIns="45683" rIns="91365" bIns="45683"/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219200" indent="-3048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8300" indent="-2667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/>
            <a:r>
              <a:rPr lang="en-US" altLang="en-US" sz="1800">
                <a:latin typeface="Arial" charset="0"/>
              </a:rPr>
              <a:t>compare with every pixel on same epipolar line in right image</a:t>
            </a: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685800" y="50292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5" tIns="45683" rIns="91365" bIns="45683"/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219200" indent="-3048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8300" indent="-2667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/>
            <a:r>
              <a:rPr lang="en-US" altLang="en-US" sz="1800">
                <a:latin typeface="Arial" charset="0"/>
              </a:rPr>
              <a:t>pick pixel with minimum match cost</a:t>
            </a:r>
          </a:p>
          <a:p>
            <a:pPr lvl="2"/>
            <a:r>
              <a:rPr lang="en-US" altLang="en-US" sz="1800">
                <a:latin typeface="Arial" charset="0"/>
              </a:rPr>
              <a:t>This will never work, so:</a:t>
            </a:r>
          </a:p>
          <a:p>
            <a:pPr lvl="2"/>
            <a:endParaRPr lang="en-US" altLang="en-US" sz="1800">
              <a:latin typeface="Arial" charset="0"/>
            </a:endParaRPr>
          </a:p>
          <a:p>
            <a:pPr lvl="2"/>
            <a:endParaRPr lang="en-US" altLang="en-US" sz="1800">
              <a:latin typeface="Arial" charset="0"/>
            </a:endParaRPr>
          </a:p>
        </p:txBody>
      </p:sp>
      <p:grpSp>
        <p:nvGrpSpPr>
          <p:cNvPr id="28685" name="Group 13"/>
          <p:cNvGrpSpPr>
            <a:grpSpLocks/>
          </p:cNvGrpSpPr>
          <p:nvPr/>
        </p:nvGrpSpPr>
        <p:grpSpPr bwMode="auto">
          <a:xfrm>
            <a:off x="685800" y="2743200"/>
            <a:ext cx="8458200" cy="3200400"/>
            <a:chOff x="432" y="1872"/>
            <a:chExt cx="5328" cy="2016"/>
          </a:xfrm>
        </p:grpSpPr>
        <p:sp>
          <p:nvSpPr>
            <p:cNvPr id="22539" name="Rectangle 14"/>
            <p:cNvSpPr>
              <a:spLocks noChangeArrowheads="1"/>
            </p:cNvSpPr>
            <p:nvPr/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457200" indent="-4572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219200" indent="-3048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38300" indent="-2667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FontTx/>
                <a:buNone/>
              </a:pPr>
              <a:endParaRPr lang="en-US" altLang="en-US" sz="2000">
                <a:latin typeface="Arial" charset="0"/>
              </a:endParaRPr>
            </a:p>
            <a:p>
              <a:pPr>
                <a:buFontTx/>
                <a:buNone/>
              </a:pPr>
              <a:r>
                <a:rPr lang="en-US" altLang="en-US" sz="2000">
                  <a:latin typeface="Arial" charset="0"/>
                </a:rPr>
                <a:t>Improvement:  match </a:t>
              </a:r>
              <a:r>
                <a:rPr lang="en-US" altLang="en-US" sz="2000" b="1" i="1">
                  <a:latin typeface="Arial" charset="0"/>
                </a:rPr>
                <a:t>windows</a:t>
              </a:r>
            </a:p>
          </p:txBody>
        </p:sp>
        <p:grpSp>
          <p:nvGrpSpPr>
            <p:cNvPr id="22540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22541" name="Rectangle 16"/>
              <p:cNvSpPr>
                <a:spLocks noChangeArrowheads="1"/>
              </p:cNvSpPr>
              <p:nvPr/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542" name="Rectangle 17"/>
              <p:cNvSpPr>
                <a:spLocks noChangeArrowheads="1"/>
              </p:cNvSpPr>
              <p:nvPr/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</p:grpSp>
      <p:sp>
        <p:nvSpPr>
          <p:cNvPr id="22538" name="Text Box 18"/>
          <p:cNvSpPr txBox="1">
            <a:spLocks noChangeArrowheads="1"/>
          </p:cNvSpPr>
          <p:nvPr/>
        </p:nvSpPr>
        <p:spPr bwMode="auto">
          <a:xfrm>
            <a:off x="3276600" y="64008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35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nimBg="1"/>
      <p:bldP spid="28683" grpId="0" build="p" autoUpdateAnimBg="0"/>
      <p:bldP spid="28684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2867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28688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8689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28686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8687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US" dirty="0" smtClean="0"/>
              <a:t>If necessary, rectify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For each pixel </a:t>
            </a:r>
            <a:r>
              <a:rPr lang="en-US" i="1" dirty="0" smtClean="0">
                <a:solidFill>
                  <a:srgbClr val="0066FF"/>
                </a:solidFill>
              </a:rPr>
              <a:t>x</a:t>
            </a:r>
            <a:r>
              <a:rPr lang="en-US" dirty="0" smtClean="0"/>
              <a:t> in the first image</a:t>
            </a:r>
          </a:p>
          <a:p>
            <a:pPr lvl="1"/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/>
            <a:r>
              <a:rPr lang="en-US" dirty="0" smtClean="0"/>
              <a:t>Examine all pixels on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</a:t>
            </a:r>
            <a:r>
              <a:rPr lang="en-US" i="1" dirty="0" smtClean="0">
                <a:solidFill>
                  <a:srgbClr val="0066FF"/>
                </a:solidFill>
              </a:rPr>
              <a:t>x</a:t>
            </a:r>
            <a:r>
              <a:rPr lang="en-US" dirty="0" smtClean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 smtClean="0"/>
              <a:t>Compute disparity </a:t>
            </a:r>
            <a:r>
              <a:rPr lang="en-US" i="1" dirty="0" smtClean="0">
                <a:solidFill>
                  <a:srgbClr val="0066FF"/>
                </a:solidFill>
              </a:rPr>
              <a:t>x–x’</a:t>
            </a:r>
            <a:r>
              <a:rPr lang="en-US" dirty="0" smtClean="0"/>
              <a:t> and set </a:t>
            </a:r>
            <a:r>
              <a:rPr lang="en-US" dirty="0" smtClean="0">
                <a:solidFill>
                  <a:srgbClr val="0066FF"/>
                </a:solidFill>
              </a:rPr>
              <a:t>depth(</a:t>
            </a:r>
            <a:r>
              <a:rPr lang="en-US" i="1" dirty="0" smtClean="0">
                <a:solidFill>
                  <a:srgbClr val="0066FF"/>
                </a:solidFill>
              </a:rPr>
              <a:t>x</a:t>
            </a:r>
            <a:r>
              <a:rPr lang="en-US" dirty="0" smtClean="0">
                <a:solidFill>
                  <a:srgbClr val="0066FF"/>
                </a:solidFill>
              </a:rPr>
              <a:t>) = </a:t>
            </a:r>
            <a:r>
              <a:rPr lang="en-US" i="1" dirty="0" smtClean="0">
                <a:solidFill>
                  <a:srgbClr val="0066FF"/>
                </a:solidFill>
              </a:rPr>
              <a:t>B</a:t>
            </a:r>
            <a:r>
              <a:rPr lang="en-US" dirty="0" smtClean="0">
                <a:solidFill>
                  <a:srgbClr val="0066FF"/>
                </a:solidFill>
              </a:rPr>
              <a:t>*</a:t>
            </a:r>
            <a:r>
              <a:rPr lang="en-US" i="1" dirty="0" smtClean="0">
                <a:solidFill>
                  <a:srgbClr val="0066FF"/>
                </a:solidFill>
              </a:rPr>
              <a:t>f</a:t>
            </a:r>
            <a:r>
              <a:rPr lang="en-US" dirty="0" smtClean="0">
                <a:solidFill>
                  <a:srgbClr val="0066FF"/>
                </a:solidFill>
              </a:rPr>
              <a:t>/(</a:t>
            </a:r>
            <a:r>
              <a:rPr lang="en-US" i="1" dirty="0" smtClean="0">
                <a:solidFill>
                  <a:srgbClr val="0066FF"/>
                </a:solidFill>
              </a:rPr>
              <a:t>x</a:t>
            </a:r>
            <a:r>
              <a:rPr lang="en-US" i="1" dirty="0">
                <a:solidFill>
                  <a:srgbClr val="0066FF"/>
                </a:solidFill>
              </a:rPr>
              <a:t>–</a:t>
            </a:r>
            <a:r>
              <a:rPr lang="en-US" i="1" dirty="0" smtClean="0">
                <a:solidFill>
                  <a:srgbClr val="0066FF"/>
                </a:solidFill>
              </a:rPr>
              <a:t>x’</a:t>
            </a:r>
            <a:r>
              <a:rPr lang="en-US" dirty="0" smtClean="0">
                <a:solidFill>
                  <a:srgbClr val="0066FF"/>
                </a:solidFill>
              </a:rPr>
              <a:t>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28684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8685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28682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8683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63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4800" y="228600"/>
            <a:ext cx="6248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5" tIns="45683" rIns="91365" bIns="4568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3651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>
                <a:solidFill>
                  <a:srgbClr val="000000"/>
                </a:solidFill>
              </a:rPr>
              <a:t>Comparing Windows:</a:t>
            </a:r>
          </a:p>
        </p:txBody>
      </p:sp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6400800" y="152400"/>
            <a:ext cx="2025650" cy="1341438"/>
            <a:chOff x="2112" y="864"/>
            <a:chExt cx="1276" cy="845"/>
          </a:xfrm>
        </p:grpSpPr>
        <p:grpSp>
          <p:nvGrpSpPr>
            <p:cNvPr id="23563" name="Group 4"/>
            <p:cNvGrpSpPr>
              <a:grpSpLocks/>
            </p:cNvGrpSpPr>
            <p:nvPr/>
          </p:nvGrpSpPr>
          <p:grpSpPr bwMode="auto">
            <a:xfrm>
              <a:off x="2112" y="960"/>
              <a:ext cx="474" cy="403"/>
              <a:chOff x="4253" y="3504"/>
              <a:chExt cx="474" cy="403"/>
            </a:xfrm>
          </p:grpSpPr>
          <p:pic>
            <p:nvPicPr>
              <p:cNvPr id="23571" name="Picture 5" descr="cast-left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52083" r="27083" b="18750"/>
              <a:stretch>
                <a:fillRect/>
              </a:stretch>
            </p:blipFill>
            <p:spPr bwMode="auto">
              <a:xfrm>
                <a:off x="4253" y="3505"/>
                <a:ext cx="474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72" name="Rectangle 6"/>
              <p:cNvSpPr>
                <a:spLocks noChangeArrowheads="1"/>
              </p:cNvSpPr>
              <p:nvPr/>
            </p:nvSpPr>
            <p:spPr bwMode="auto">
              <a:xfrm>
                <a:off x="4272" y="3504"/>
                <a:ext cx="432" cy="384"/>
              </a:xfrm>
              <a:prstGeom prst="rect">
                <a:avLst/>
              </a:prstGeom>
              <a:noFill/>
              <a:ln w="38100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3651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564" name="Group 7"/>
            <p:cNvGrpSpPr>
              <a:grpSpLocks/>
            </p:cNvGrpSpPr>
            <p:nvPr/>
          </p:nvGrpSpPr>
          <p:grpSpPr bwMode="auto">
            <a:xfrm>
              <a:off x="2928" y="960"/>
              <a:ext cx="460" cy="403"/>
              <a:chOff x="4416" y="3072"/>
              <a:chExt cx="460" cy="403"/>
            </a:xfrm>
          </p:grpSpPr>
          <p:pic>
            <p:nvPicPr>
              <p:cNvPr id="23569" name="Picture 8" descr="cast-right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67" t="52083" r="36111" b="18750"/>
              <a:stretch>
                <a:fillRect/>
              </a:stretch>
            </p:blipFill>
            <p:spPr bwMode="auto">
              <a:xfrm>
                <a:off x="4416" y="3072"/>
                <a:ext cx="460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70" name="Rectangle 9"/>
              <p:cNvSpPr>
                <a:spLocks noChangeArrowheads="1"/>
              </p:cNvSpPr>
              <p:nvPr/>
            </p:nvSpPr>
            <p:spPr bwMode="auto">
              <a:xfrm>
                <a:off x="4416" y="3072"/>
                <a:ext cx="432" cy="38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defTabSz="913651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9706" name="Text Box 10"/>
            <p:cNvSpPr txBox="1">
              <a:spLocks noChangeArrowheads="1"/>
            </p:cNvSpPr>
            <p:nvPr/>
          </p:nvSpPr>
          <p:spPr bwMode="auto">
            <a:xfrm>
              <a:off x="2630" y="1037"/>
              <a:ext cx="2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36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=</a:t>
              </a:r>
            </a:p>
          </p:txBody>
        </p:sp>
        <p:sp>
          <p:nvSpPr>
            <p:cNvPr id="29707" name="Text Box 11"/>
            <p:cNvSpPr txBox="1">
              <a:spLocks noChangeArrowheads="1"/>
            </p:cNvSpPr>
            <p:nvPr/>
          </p:nvSpPr>
          <p:spPr bwMode="auto">
            <a:xfrm>
              <a:off x="2640" y="864"/>
              <a:ext cx="21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36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?</a:t>
              </a:r>
            </a:p>
          </p:txBody>
        </p:sp>
        <p:sp>
          <p:nvSpPr>
            <p:cNvPr id="29708" name="Text Box 12"/>
            <p:cNvSpPr txBox="1">
              <a:spLocks noChangeArrowheads="1"/>
            </p:cNvSpPr>
            <p:nvPr/>
          </p:nvSpPr>
          <p:spPr bwMode="auto">
            <a:xfrm>
              <a:off x="2246" y="1421"/>
              <a:ext cx="2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36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f</a:t>
              </a:r>
            </a:p>
          </p:txBody>
        </p:sp>
        <p:sp>
          <p:nvSpPr>
            <p:cNvPr id="29709" name="Text Box 13"/>
            <p:cNvSpPr txBox="1">
              <a:spLocks noChangeArrowheads="1"/>
            </p:cNvSpPr>
            <p:nvPr/>
          </p:nvSpPr>
          <p:spPr bwMode="auto">
            <a:xfrm>
              <a:off x="3072" y="1392"/>
              <a:ext cx="21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36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g</a:t>
              </a:r>
            </a:p>
          </p:txBody>
        </p:sp>
      </p:grpSp>
      <p:pic>
        <p:nvPicPr>
          <p:cNvPr id="29710" name="Picture 1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14600"/>
            <a:ext cx="4859338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711" name="Group 15"/>
          <p:cNvGrpSpPr>
            <a:grpSpLocks/>
          </p:cNvGrpSpPr>
          <p:nvPr/>
        </p:nvGrpSpPr>
        <p:grpSpPr bwMode="auto">
          <a:xfrm>
            <a:off x="6324607" y="2514600"/>
            <a:ext cx="1616075" cy="1752600"/>
            <a:chOff x="4656" y="2400"/>
            <a:chExt cx="1018" cy="1104"/>
          </a:xfrm>
        </p:grpSpPr>
        <p:sp>
          <p:nvSpPr>
            <p:cNvPr id="23561" name="AutoShape 16"/>
            <p:cNvSpPr>
              <a:spLocks/>
            </p:cNvSpPr>
            <p:nvPr/>
          </p:nvSpPr>
          <p:spPr bwMode="auto">
            <a:xfrm>
              <a:off x="4656" y="2400"/>
              <a:ext cx="144" cy="1104"/>
            </a:xfrm>
            <a:prstGeom prst="rightBrace">
              <a:avLst>
                <a:gd name="adj1" fmla="val 6388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3651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13" name="Text Box 17"/>
            <p:cNvSpPr txBox="1">
              <a:spLocks noChangeArrowheads="1"/>
            </p:cNvSpPr>
            <p:nvPr/>
          </p:nvSpPr>
          <p:spPr bwMode="auto">
            <a:xfrm>
              <a:off x="4901" y="2688"/>
              <a:ext cx="77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36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Most</a:t>
              </a:r>
            </a:p>
            <a:p>
              <a:pPr defTabSz="9136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popular</a:t>
              </a:r>
            </a:p>
          </p:txBody>
        </p:sp>
      </p:grpSp>
      <p:pic>
        <p:nvPicPr>
          <p:cNvPr id="29714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45" y="3578232"/>
            <a:ext cx="3825875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9" name="Text Box 19"/>
          <p:cNvSpPr txBox="1">
            <a:spLocks noChangeArrowheads="1"/>
          </p:cNvSpPr>
          <p:nvPr/>
        </p:nvSpPr>
        <p:spPr bwMode="auto">
          <a:xfrm>
            <a:off x="2667000" y="60960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365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60" name="Text Box 20"/>
          <p:cNvSpPr txBox="1">
            <a:spLocks noChangeArrowheads="1"/>
          </p:cNvSpPr>
          <p:nvPr/>
        </p:nvSpPr>
        <p:spPr bwMode="auto">
          <a:xfrm>
            <a:off x="457200" y="4419607"/>
            <a:ext cx="7772400" cy="83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365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Arial" charset="0"/>
              </a:rPr>
              <a:t>For each window, match to closest window on epipolar line in other image.</a:t>
            </a:r>
          </a:p>
        </p:txBody>
      </p:sp>
    </p:spTree>
    <p:extLst>
      <p:ext uri="{BB962C8B-B14F-4D97-AF65-F5344CB8AC3E}">
        <p14:creationId xmlns:p14="http://schemas.microsoft.com/office/powerpoint/2010/main" val="395271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txp_fig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7" y="2133600"/>
            <a:ext cx="3838575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09602" y="3048000"/>
            <a:ext cx="4959626" cy="45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5" tIns="45683" rIns="91365" bIns="45683">
            <a:spAutoFit/>
          </a:bodyPr>
          <a:lstStyle/>
          <a:p>
            <a:pPr defTabSz="9136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It is closely related to the SSD:</a:t>
            </a:r>
          </a:p>
        </p:txBody>
      </p:sp>
      <p:pic>
        <p:nvPicPr>
          <p:cNvPr id="24580" name="Picture 5" descr="txp_fig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7" y="3886200"/>
            <a:ext cx="4740275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6" descr="txp_fig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029200"/>
            <a:ext cx="6865938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5181600" y="2590800"/>
            <a:ext cx="3505200" cy="3810000"/>
            <a:chOff x="3264" y="1632"/>
            <a:chExt cx="2208" cy="2400"/>
          </a:xfrm>
        </p:grpSpPr>
        <p:sp>
          <p:nvSpPr>
            <p:cNvPr id="24588" name="Oval 8"/>
            <p:cNvSpPr>
              <a:spLocks noChangeArrowheads="1"/>
            </p:cNvSpPr>
            <p:nvPr/>
          </p:nvSpPr>
          <p:spPr bwMode="auto">
            <a:xfrm>
              <a:off x="4176" y="2832"/>
              <a:ext cx="1296" cy="12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3651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24589" name="Line 9"/>
            <p:cNvSpPr>
              <a:spLocks noChangeShapeType="1"/>
            </p:cNvSpPr>
            <p:nvPr/>
          </p:nvSpPr>
          <p:spPr bwMode="auto">
            <a:xfrm flipH="1" flipV="1">
              <a:off x="3264" y="1632"/>
              <a:ext cx="1632" cy="1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651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685800" y="1981200"/>
            <a:ext cx="1463622" cy="45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3651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</a:rPr>
              <a:t>Maximize</a:t>
            </a:r>
          </a:p>
        </p:txBody>
      </p:sp>
      <p:pic>
        <p:nvPicPr>
          <p:cNvPr id="24584" name="Picture 11" descr="txp_fig.b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3665538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5" name="Text Box 12"/>
          <p:cNvSpPr txBox="1">
            <a:spLocks noChangeArrowheads="1"/>
          </p:cNvSpPr>
          <p:nvPr/>
        </p:nvSpPr>
        <p:spPr bwMode="auto">
          <a:xfrm>
            <a:off x="6629405" y="2133600"/>
            <a:ext cx="2346731" cy="45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3651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</a:rPr>
              <a:t>Cross correlation</a:t>
            </a:r>
          </a:p>
        </p:txBody>
      </p:sp>
      <p:sp>
        <p:nvSpPr>
          <p:cNvPr id="24586" name="Text Box 13"/>
          <p:cNvSpPr txBox="1">
            <a:spLocks noChangeArrowheads="1"/>
          </p:cNvSpPr>
          <p:nvPr/>
        </p:nvSpPr>
        <p:spPr bwMode="auto">
          <a:xfrm>
            <a:off x="669928" y="803279"/>
            <a:ext cx="1489854" cy="45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3651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</a:rPr>
              <a:t>Minimize </a:t>
            </a:r>
          </a:p>
        </p:txBody>
      </p:sp>
      <p:sp>
        <p:nvSpPr>
          <p:cNvPr id="24587" name="Text Box 14"/>
          <p:cNvSpPr txBox="1">
            <a:spLocks noChangeArrowheads="1"/>
          </p:cNvSpPr>
          <p:nvPr/>
        </p:nvSpPr>
        <p:spPr bwMode="auto">
          <a:xfrm>
            <a:off x="6537326" y="879478"/>
            <a:ext cx="2294269" cy="82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3651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</a:rPr>
              <a:t>Sum of Squared </a:t>
            </a:r>
          </a:p>
          <a:p>
            <a:pPr defTabSz="913651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</a:rPr>
              <a:t>Differences</a:t>
            </a:r>
          </a:p>
        </p:txBody>
      </p:sp>
    </p:spTree>
    <p:extLst>
      <p:ext uri="{BB962C8B-B14F-4D97-AF65-F5344CB8AC3E}">
        <p14:creationId xmlns:p14="http://schemas.microsoft.com/office/powerpoint/2010/main" val="38634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 of window size</a:t>
            </a:r>
          </a:p>
        </p:txBody>
      </p:sp>
      <p:sp>
        <p:nvSpPr>
          <p:cNvPr id="396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4114800"/>
            <a:ext cx="6553200" cy="24384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mtClean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mtClean="0"/>
              <a:t> More detail</a:t>
            </a:r>
          </a:p>
          <a:p>
            <a:pPr lvl="2"/>
            <a:r>
              <a:rPr lang="en-US" smtClean="0"/>
              <a:t> More noise</a:t>
            </a:r>
            <a:br>
              <a:rPr lang="en-US" smtClean="0"/>
            </a:br>
            <a:endParaRPr lang="en-US" smtClean="0"/>
          </a:p>
          <a:p>
            <a:pPr lvl="1"/>
            <a:r>
              <a:rPr lang="en-US" smtClean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mtClean="0"/>
              <a:t> Smoother disparity maps</a:t>
            </a:r>
          </a:p>
          <a:p>
            <a:pPr lvl="2"/>
            <a:r>
              <a:rPr lang="en-US" smtClean="0"/>
              <a:t> Less detail</a:t>
            </a:r>
          </a:p>
        </p:txBody>
      </p:sp>
      <p:pic>
        <p:nvPicPr>
          <p:cNvPr id="30724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W = 3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W = 20</a:t>
            </a:r>
          </a:p>
        </p:txBody>
      </p:sp>
      <p:pic>
        <p:nvPicPr>
          <p:cNvPr id="30728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33354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2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71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Results with window correlation</a:t>
            </a: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4568832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Image" r:id="rId3" imgW="4422167" imgH="3202259" progId="Photoshop.Image.4">
                  <p:embed/>
                </p:oleObj>
              </mc:Choice>
              <mc:Fallback>
                <p:oleObj name="Image" r:id="rId3" imgW="4422167" imgH="3202259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32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27687" y="5334001"/>
            <a:ext cx="3330916" cy="82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365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</a:rPr>
              <a:t>Window-based matching</a:t>
            </a:r>
          </a:p>
          <a:p>
            <a:pPr algn="ctr" defTabSz="91365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</a:rPr>
              <a:t>(best window size)</a:t>
            </a:r>
          </a:p>
        </p:txBody>
      </p:sp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73032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Image" r:id="rId5" imgW="4422167" imgH="3202259" progId="Photoshop.Image.4">
                  <p:embed/>
                </p:oleObj>
              </mc:Choice>
              <mc:Fallback>
                <p:oleObj name="Image" r:id="rId5" imgW="4422167" imgH="3202259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32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912813" y="5334000"/>
            <a:ext cx="1822113" cy="45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365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</a:rPr>
              <a:t>Ground truth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4040188" y="6019800"/>
            <a:ext cx="1096389" cy="45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3651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latin typeface="Arial" charset="0"/>
              </a:rPr>
              <a:t>(Seitz)</a:t>
            </a:r>
          </a:p>
        </p:txBody>
      </p:sp>
    </p:spTree>
    <p:extLst>
      <p:ext uri="{BB962C8B-B14F-4D97-AF65-F5344CB8AC3E}">
        <p14:creationId xmlns:p14="http://schemas.microsoft.com/office/powerpoint/2010/main" val="370679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Results with better method</a:t>
            </a:r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4568832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Image" r:id="rId3" imgW="4422167" imgH="3202259" progId="Photoshop.Image.4">
                  <p:embed/>
                </p:oleObj>
              </mc:Choice>
              <mc:Fallback>
                <p:oleObj name="Image" r:id="rId3" imgW="4422167" imgH="3202259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32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04800" y="5032720"/>
            <a:ext cx="4915938" cy="156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365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err="1" smtClean="0">
                <a:solidFill>
                  <a:srgbClr val="000000"/>
                </a:solidFill>
              </a:rPr>
              <a:t>Graphcut</a:t>
            </a:r>
            <a:r>
              <a:rPr lang="en-US" altLang="en-US" sz="2400" dirty="0" smtClean="0">
                <a:solidFill>
                  <a:srgbClr val="000000"/>
                </a:solidFill>
              </a:rPr>
              <a:t> method</a:t>
            </a:r>
          </a:p>
          <a:p>
            <a:pPr marL="0" lvl="1" defTabSz="91365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sym typeface="Symbol" pitchFamily="18" charset="2"/>
              </a:rPr>
              <a:t>Y. </a:t>
            </a:r>
            <a:r>
              <a:rPr lang="en-US" sz="1600" dirty="0" err="1" smtClean="0">
                <a:sym typeface="Symbol" pitchFamily="18" charset="2"/>
              </a:rPr>
              <a:t>Boykov</a:t>
            </a:r>
            <a:r>
              <a:rPr lang="en-US" sz="1600" dirty="0" smtClean="0">
                <a:sym typeface="Symbol" pitchFamily="18" charset="2"/>
              </a:rPr>
              <a:t>, O. </a:t>
            </a:r>
            <a:r>
              <a:rPr lang="en-US" sz="1600" dirty="0" err="1" smtClean="0">
                <a:sym typeface="Symbol" pitchFamily="18" charset="2"/>
              </a:rPr>
              <a:t>Veksler</a:t>
            </a:r>
            <a:r>
              <a:rPr lang="en-US" sz="1600" dirty="0" smtClean="0">
                <a:sym typeface="Symbol" pitchFamily="18" charset="2"/>
              </a:rPr>
              <a:t>, and R. </a:t>
            </a:r>
            <a:r>
              <a:rPr lang="en-US" sz="1600" dirty="0" err="1" smtClean="0">
                <a:sym typeface="Symbol" pitchFamily="18" charset="2"/>
              </a:rPr>
              <a:t>Zabih</a:t>
            </a:r>
            <a:r>
              <a:rPr lang="en-US" sz="1600" dirty="0" smtClean="0">
                <a:sym typeface="Symbol" pitchFamily="18" charset="2"/>
              </a:rPr>
              <a:t>, </a:t>
            </a:r>
          </a:p>
          <a:p>
            <a:pPr marL="0" lvl="1" defTabSz="91365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sym typeface="Symbol" pitchFamily="18" charset="2"/>
                <a:hlinkClick r:id="rId5"/>
              </a:rPr>
              <a:t>Fast Approximate Energy Minimization via Graph Cuts</a:t>
            </a:r>
            <a:r>
              <a:rPr lang="en-US" sz="1600" dirty="0" smtClean="0">
                <a:sym typeface="Symbol" pitchFamily="18" charset="2"/>
              </a:rPr>
              <a:t>,  </a:t>
            </a:r>
          </a:p>
          <a:p>
            <a:pPr marL="0" lvl="1" defTabSz="91365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sym typeface="Symbol" pitchFamily="18" charset="2"/>
              </a:rPr>
              <a:t>PAMI 2001</a:t>
            </a:r>
          </a:p>
          <a:p>
            <a:pPr algn="ctr" defTabSz="913651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629400" y="4957393"/>
            <a:ext cx="1782708" cy="83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3651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 smtClean="0">
              <a:solidFill>
                <a:srgbClr val="000000"/>
              </a:solidFill>
            </a:endParaRPr>
          </a:p>
          <a:p>
            <a:pPr algn="ctr" defTabSz="91365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000000"/>
                </a:solidFill>
              </a:rPr>
              <a:t>Ground </a:t>
            </a:r>
            <a:r>
              <a:rPr lang="en-US" altLang="en-US" sz="2400" dirty="0">
                <a:solidFill>
                  <a:srgbClr val="000000"/>
                </a:solidFill>
              </a:rPr>
              <a:t>truth</a:t>
            </a:r>
          </a:p>
        </p:txBody>
      </p:sp>
      <p:pic>
        <p:nvPicPr>
          <p:cNvPr id="2970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676400"/>
            <a:ext cx="4114800" cy="319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116388" y="6248400"/>
            <a:ext cx="184579" cy="46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5" tIns="45683" rIns="91365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3651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1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57200"/>
            <a:ext cx="71247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31579" y="6211669"/>
            <a:ext cx="3478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http://vision.middlebury.edu/stereo/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6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 sz="3000" smtClean="0"/>
              <a:t>How can we improve window-based matching?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The similarity constraint is </a:t>
            </a:r>
            <a:r>
              <a:rPr lang="en-US" b="1" smtClean="0"/>
              <a:t>local</a:t>
            </a:r>
            <a:r>
              <a:rPr lang="en-US" smtClean="0"/>
              <a:t> (each reference window is matched independently)</a:t>
            </a:r>
          </a:p>
          <a:p>
            <a:pPr>
              <a:buFontTx/>
              <a:buChar char="•"/>
            </a:pPr>
            <a:r>
              <a:rPr lang="en-US" smtClean="0"/>
              <a:t>Need to enforce </a:t>
            </a:r>
            <a:r>
              <a:rPr lang="en-US" b="1" smtClean="0"/>
              <a:t>non-local</a:t>
            </a:r>
            <a:r>
              <a:rPr lang="en-US" smtClean="0"/>
              <a:t> correspondence constraints</a:t>
            </a:r>
          </a:p>
        </p:txBody>
      </p:sp>
    </p:spTree>
    <p:extLst>
      <p:ext uri="{BB962C8B-B14F-4D97-AF65-F5344CB8AC3E}">
        <p14:creationId xmlns:p14="http://schemas.microsoft.com/office/powerpoint/2010/main" val="323914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" y="305966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b="0" i="0" u="none" strike="noStrike" baseline="0" dirty="0" smtClean="0">
              <a:latin typeface="Times New Roman"/>
            </a:endParaRPr>
          </a:p>
          <a:p>
            <a:r>
              <a:rPr lang="en-US" b="0" i="0" u="none" strike="noStrike" baseline="0" dirty="0" smtClean="0">
                <a:latin typeface="Times New Roman"/>
              </a:rPr>
              <a:t> 	 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7" y="2228469"/>
            <a:ext cx="8591626" cy="240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4844534"/>
            <a:ext cx="121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 image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4844534"/>
            <a:ext cx="129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4844534"/>
            <a:ext cx="123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Non-local constraints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Uniqueness </a:t>
            </a:r>
          </a:p>
          <a:p>
            <a:pPr lvl="1"/>
            <a:r>
              <a:rPr lang="en-US" smtClean="0"/>
              <a:t>For any point in one image, there should be at most one matching point in the other image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47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Non-local constraints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Uniqueness </a:t>
            </a:r>
          </a:p>
          <a:p>
            <a:pPr lvl="1"/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</a:pPr>
            <a:r>
              <a:rPr lang="en-US" smtClean="0"/>
              <a:t>Ordering</a:t>
            </a:r>
          </a:p>
          <a:p>
            <a:pPr lvl="1"/>
            <a:r>
              <a:rPr lang="en-US" smtClean="0"/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3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Non-local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Uniqueness </a:t>
            </a:r>
          </a:p>
          <a:p>
            <a:pPr lvl="1"/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</a:pPr>
            <a:r>
              <a:rPr lang="en-US" smtClean="0"/>
              <a:t>Ordering</a:t>
            </a:r>
          </a:p>
          <a:p>
            <a:pPr lvl="1"/>
            <a:r>
              <a:rPr lang="en-US" smtClean="0"/>
              <a:t>Corresponding points should be in the same order in both views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Ordering constraint doesn’t hold</a:t>
            </a:r>
          </a:p>
        </p:txBody>
      </p:sp>
    </p:spTree>
    <p:extLst>
      <p:ext uri="{BB962C8B-B14F-4D97-AF65-F5344CB8AC3E}">
        <p14:creationId xmlns:p14="http://schemas.microsoft.com/office/powerpoint/2010/main" val="25001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Non-local constraints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Uniqueness </a:t>
            </a:r>
          </a:p>
          <a:p>
            <a:pPr lvl="1"/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</a:pPr>
            <a:r>
              <a:rPr lang="en-US" dirty="0" smtClean="0"/>
              <a:t>Ordering</a:t>
            </a:r>
          </a:p>
          <a:p>
            <a:pPr lvl="1"/>
            <a:r>
              <a:rPr lang="en-US" dirty="0" smtClean="0"/>
              <a:t>Corresponding points should be in the same order in both views</a:t>
            </a:r>
          </a:p>
          <a:p>
            <a:pPr>
              <a:buFontTx/>
              <a:buChar char="•"/>
            </a:pPr>
            <a:r>
              <a:rPr lang="en-US" dirty="0" smtClean="0"/>
              <a:t>Smoothness</a:t>
            </a:r>
          </a:p>
          <a:p>
            <a:pPr lvl="1"/>
            <a:r>
              <a:rPr lang="en-US" dirty="0" smtClean="0"/>
              <a:t>We expect disparity values to change slowly (for the most part)</a:t>
            </a:r>
          </a:p>
          <a:p>
            <a:pPr lvl="1" eaLnBrk="1" hangingPunct="1"/>
            <a:r>
              <a:rPr lang="en-US" altLang="en-US" dirty="0">
                <a:solidFill>
                  <a:schemeClr val="accent2"/>
                </a:solidFill>
              </a:rPr>
              <a:t>Unfortunately, this makes the problem 2D again.</a:t>
            </a:r>
          </a:p>
          <a:p>
            <a:pPr lvl="1" eaLnBrk="1" hangingPunct="1"/>
            <a:r>
              <a:rPr lang="en-US" altLang="en-US" dirty="0">
                <a:solidFill>
                  <a:schemeClr val="accent2"/>
                </a:solidFill>
              </a:rPr>
              <a:t>Solved with a host of graph algorithms, Markov Random Fields, Belief Propagation, ….</a:t>
            </a:r>
          </a:p>
          <a:p>
            <a:pPr lvl="1"/>
            <a:endParaRPr lang="en-US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z="1800" dirty="0" smtClean="0"/>
              <a:t>Data structure for keeping track of matching cost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7772400" cy="5257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for every pixel,			for every disparity</a:t>
            </a:r>
            <a:br>
              <a:rPr lang="en-US" altLang="en-US" dirty="0" smtClean="0"/>
            </a:br>
            <a:r>
              <a:rPr lang="en-US" altLang="en-US" dirty="0" smtClean="0"/>
              <a:t>  for every disparity		  for every pixel</a:t>
            </a:r>
            <a:br>
              <a:rPr lang="en-US" altLang="en-US" dirty="0" smtClean="0"/>
            </a:br>
            <a:r>
              <a:rPr lang="en-US" altLang="en-US" dirty="0" smtClean="0"/>
              <a:t>    compute cost		    compute cost</a:t>
            </a:r>
          </a:p>
        </p:txBody>
      </p:sp>
      <p:pic>
        <p:nvPicPr>
          <p:cNvPr id="32775" name="Picture 4" descr="SSDDia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7147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6" descr="SSDDia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32" y="971550"/>
            <a:ext cx="36957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5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 smtClean="0"/>
              <a:t>Scanline stereo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Try to coherently match pixels on the entire scanline</a:t>
            </a:r>
          </a:p>
          <a:p>
            <a:pPr>
              <a:buFontTx/>
              <a:buChar char="•"/>
            </a:pPr>
            <a:r>
              <a:rPr lang="en-US" smtClean="0"/>
              <a:t>Different scanlines are still optimized independently</a:t>
            </a:r>
          </a:p>
        </p:txBody>
      </p:sp>
      <p:grpSp>
        <p:nvGrpSpPr>
          <p:cNvPr id="6150" name="Group 5"/>
          <p:cNvGrpSpPr>
            <a:grpSpLocks/>
          </p:cNvGrpSpPr>
          <p:nvPr/>
        </p:nvGrpSpPr>
        <p:grpSpPr bwMode="auto">
          <a:xfrm>
            <a:off x="685800" y="2819400"/>
            <a:ext cx="3668713" cy="2514600"/>
            <a:chOff x="520" y="1783"/>
            <a:chExt cx="1872" cy="1401"/>
          </a:xfrm>
        </p:grpSpPr>
        <p:graphicFrame>
          <p:nvGraphicFramePr>
            <p:cNvPr id="6147" name="Object 6"/>
            <p:cNvGraphicFramePr>
              <a:graphicFrameLocks noChangeAspect="1"/>
            </p:cNvGraphicFramePr>
            <p:nvPr/>
          </p:nvGraphicFramePr>
          <p:xfrm>
            <a:off x="520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8" name="Image File" r:id="rId4" imgW="3562200" imgH="2666880" progId="">
                    <p:embed/>
                  </p:oleObj>
                </mc:Choice>
                <mc:Fallback>
                  <p:oleObj name="Image File" r:id="rId4" imgW="3562200" imgH="26668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5" name="Text Box 7"/>
            <p:cNvSpPr txBox="1">
              <a:spLocks noChangeArrowheads="1"/>
            </p:cNvSpPr>
            <p:nvPr/>
          </p:nvSpPr>
          <p:spPr bwMode="auto">
            <a:xfrm>
              <a:off x="1110" y="1858"/>
              <a:ext cx="57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Left image</a:t>
              </a:r>
            </a:p>
          </p:txBody>
        </p:sp>
      </p:grp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866775" y="4468813"/>
            <a:ext cx="3340100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52" name="Group 10"/>
          <p:cNvGrpSpPr>
            <a:grpSpLocks/>
          </p:cNvGrpSpPr>
          <p:nvPr/>
        </p:nvGrpSpPr>
        <p:grpSpPr bwMode="auto">
          <a:xfrm>
            <a:off x="4495800" y="2819400"/>
            <a:ext cx="3668713" cy="2514600"/>
            <a:chOff x="3056" y="1783"/>
            <a:chExt cx="1872" cy="1401"/>
          </a:xfrm>
        </p:grpSpPr>
        <p:graphicFrame>
          <p:nvGraphicFramePr>
            <p:cNvPr id="6146" name="Object 11"/>
            <p:cNvGraphicFramePr>
              <a:graphicFrameLocks noChangeAspect="1"/>
            </p:cNvGraphicFramePr>
            <p:nvPr/>
          </p:nvGraphicFramePr>
          <p:xfrm>
            <a:off x="3056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9" name="Image File" r:id="rId6" imgW="3562200" imgH="2666880" progId="">
                    <p:embed/>
                  </p:oleObj>
                </mc:Choice>
                <mc:Fallback>
                  <p:oleObj name="Image File" r:id="rId6" imgW="3562200" imgH="26668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6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4" name="Text Box 12"/>
            <p:cNvSpPr txBox="1">
              <a:spLocks noChangeArrowheads="1"/>
            </p:cNvSpPr>
            <p:nvPr/>
          </p:nvSpPr>
          <p:spPr bwMode="auto">
            <a:xfrm>
              <a:off x="3653" y="1858"/>
              <a:ext cx="64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Right image</a:t>
              </a:r>
            </a:p>
          </p:txBody>
        </p:sp>
      </p:grpSp>
      <p:sp>
        <p:nvSpPr>
          <p:cNvPr id="6153" name="Line 13"/>
          <p:cNvSpPr>
            <a:spLocks noChangeShapeType="1"/>
          </p:cNvSpPr>
          <p:nvPr/>
        </p:nvSpPr>
        <p:spPr bwMode="auto">
          <a:xfrm>
            <a:off x="4660900" y="4473575"/>
            <a:ext cx="3341688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0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“Shortest paths” for scan-line stereo</a:t>
            </a:r>
          </a:p>
        </p:txBody>
      </p:sp>
      <p:grpSp>
        <p:nvGrpSpPr>
          <p:cNvPr id="7180" name="Group 3"/>
          <p:cNvGrpSpPr>
            <a:grpSpLocks/>
          </p:cNvGrpSpPr>
          <p:nvPr/>
        </p:nvGrpSpPr>
        <p:grpSpPr bwMode="auto">
          <a:xfrm>
            <a:off x="5562600" y="990600"/>
            <a:ext cx="2119313" cy="1601788"/>
            <a:chOff x="1840" y="1279"/>
            <a:chExt cx="1335" cy="1009"/>
          </a:xfrm>
        </p:grpSpPr>
        <p:grpSp>
          <p:nvGrpSpPr>
            <p:cNvPr id="7423" name="Group 4"/>
            <p:cNvGrpSpPr>
              <a:grpSpLocks/>
            </p:cNvGrpSpPr>
            <p:nvPr/>
          </p:nvGrpSpPr>
          <p:grpSpPr bwMode="auto">
            <a:xfrm>
              <a:off x="1840" y="1279"/>
              <a:ext cx="1335" cy="1009"/>
              <a:chOff x="520" y="1783"/>
              <a:chExt cx="1872" cy="1401"/>
            </a:xfrm>
          </p:grpSpPr>
          <p:graphicFrame>
            <p:nvGraphicFramePr>
              <p:cNvPr id="7178" name="Object 5"/>
              <p:cNvGraphicFramePr>
                <a:graphicFrameLocks noChangeAspect="1"/>
              </p:cNvGraphicFramePr>
              <p:nvPr/>
            </p:nvGraphicFramePr>
            <p:xfrm>
              <a:off x="520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2" name="Image File" r:id="rId4" imgW="3562200" imgH="2666880" progId="">
                      <p:embed/>
                    </p:oleObj>
                  </mc:Choice>
                  <mc:Fallback>
                    <p:oleObj name="Image File" r:id="rId4" imgW="3562200" imgH="266688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0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5" name="Text Box 6"/>
              <p:cNvSpPr txBox="1">
                <a:spLocks noChangeArrowheads="1"/>
              </p:cNvSpPr>
              <p:nvPr/>
            </p:nvSpPr>
            <p:spPr bwMode="auto">
              <a:xfrm>
                <a:off x="1110" y="1858"/>
                <a:ext cx="99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Left image</a:t>
                </a:r>
              </a:p>
            </p:txBody>
          </p:sp>
        </p:grpSp>
        <p:sp>
          <p:nvSpPr>
            <p:cNvPr id="7424" name="Line 7"/>
            <p:cNvSpPr>
              <a:spLocks noChangeShapeType="1"/>
            </p:cNvSpPr>
            <p:nvPr/>
          </p:nvSpPr>
          <p:spPr bwMode="auto">
            <a:xfrm>
              <a:off x="1906" y="1960"/>
              <a:ext cx="121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81" name="Group 8"/>
          <p:cNvGrpSpPr>
            <a:grpSpLocks/>
          </p:cNvGrpSpPr>
          <p:nvPr/>
        </p:nvGrpSpPr>
        <p:grpSpPr bwMode="auto">
          <a:xfrm>
            <a:off x="6451600" y="1422400"/>
            <a:ext cx="2119313" cy="1601788"/>
            <a:chOff x="3552" y="1287"/>
            <a:chExt cx="1335" cy="1009"/>
          </a:xfrm>
        </p:grpSpPr>
        <p:grpSp>
          <p:nvGrpSpPr>
            <p:cNvPr id="2" name="Group 9"/>
            <p:cNvGrpSpPr>
              <a:grpSpLocks/>
            </p:cNvGrpSpPr>
            <p:nvPr/>
          </p:nvGrpSpPr>
          <p:grpSpPr bwMode="auto">
            <a:xfrm>
              <a:off x="3552" y="1287"/>
              <a:ext cx="1335" cy="1009"/>
              <a:chOff x="3056" y="1783"/>
              <a:chExt cx="1872" cy="1401"/>
            </a:xfrm>
          </p:grpSpPr>
          <p:graphicFrame>
            <p:nvGraphicFramePr>
              <p:cNvPr id="7177" name="Object 10"/>
              <p:cNvGraphicFramePr>
                <a:graphicFrameLocks noChangeAspect="1"/>
              </p:cNvGraphicFramePr>
              <p:nvPr/>
            </p:nvGraphicFramePr>
            <p:xfrm>
              <a:off x="3056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3" name="Image File" r:id="rId6" imgW="3562200" imgH="2666880" progId="">
                      <p:embed/>
                    </p:oleObj>
                  </mc:Choice>
                  <mc:Fallback>
                    <p:oleObj name="Image File" r:id="rId6" imgW="3562200" imgH="266688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56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2" name="Text Box 11"/>
              <p:cNvSpPr txBox="1">
                <a:spLocks noChangeArrowheads="1"/>
              </p:cNvSpPr>
              <p:nvPr/>
            </p:nvSpPr>
            <p:spPr bwMode="auto">
              <a:xfrm>
                <a:off x="3653" y="1858"/>
                <a:ext cx="110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Right image</a:t>
                </a:r>
              </a:p>
            </p:txBody>
          </p:sp>
        </p:grpSp>
        <p:sp>
          <p:nvSpPr>
            <p:cNvPr id="7421" name="Line 12"/>
            <p:cNvSpPr>
              <a:spLocks noChangeShapeType="1"/>
            </p:cNvSpPr>
            <p:nvPr/>
          </p:nvSpPr>
          <p:spPr bwMode="auto">
            <a:xfrm>
              <a:off x="3612" y="1951"/>
              <a:ext cx="1216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1392238" y="2832100"/>
            <a:ext cx="2159000" cy="2082800"/>
            <a:chOff x="2544" y="2624"/>
            <a:chExt cx="1360" cy="1312"/>
          </a:xfrm>
        </p:grpSpPr>
        <p:grpSp>
          <p:nvGrpSpPr>
            <p:cNvPr id="7240" name="Group 14"/>
            <p:cNvGrpSpPr>
              <a:grpSpLocks/>
            </p:cNvGrpSpPr>
            <p:nvPr/>
          </p:nvGrpSpPr>
          <p:grpSpPr bwMode="auto">
            <a:xfrm>
              <a:off x="2568" y="2656"/>
              <a:ext cx="1296" cy="1248"/>
              <a:chOff x="2224" y="2656"/>
              <a:chExt cx="1296" cy="1248"/>
            </a:xfrm>
          </p:grpSpPr>
          <p:grpSp>
            <p:nvGrpSpPr>
              <p:cNvPr id="7374" name="Group 15"/>
              <p:cNvGrpSpPr>
                <a:grpSpLocks/>
              </p:cNvGrpSpPr>
              <p:nvPr/>
            </p:nvGrpSpPr>
            <p:grpSpPr bwMode="auto">
              <a:xfrm>
                <a:off x="2232" y="2656"/>
                <a:ext cx="1280" cy="1248"/>
                <a:chOff x="2232" y="2656"/>
                <a:chExt cx="1280" cy="1248"/>
              </a:xfrm>
            </p:grpSpPr>
            <p:sp>
              <p:nvSpPr>
                <p:cNvPr id="7409" name="Line 16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0" name="Line 17"/>
                <p:cNvSpPr>
                  <a:spLocks noChangeShapeType="1"/>
                </p:cNvSpPr>
                <p:nvPr/>
              </p:nvSpPr>
              <p:spPr bwMode="auto">
                <a:xfrm>
                  <a:off x="2360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1" name="Line 18"/>
                <p:cNvSpPr>
                  <a:spLocks noChangeShapeType="1"/>
                </p:cNvSpPr>
                <p:nvPr/>
              </p:nvSpPr>
              <p:spPr bwMode="auto">
                <a:xfrm>
                  <a:off x="2488" y="267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2" name="Line 19"/>
                <p:cNvSpPr>
                  <a:spLocks noChangeShapeType="1"/>
                </p:cNvSpPr>
                <p:nvPr/>
              </p:nvSpPr>
              <p:spPr bwMode="auto">
                <a:xfrm>
                  <a:off x="261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3" name="Line 20"/>
                <p:cNvSpPr>
                  <a:spLocks noChangeShapeType="1"/>
                </p:cNvSpPr>
                <p:nvPr/>
              </p:nvSpPr>
              <p:spPr bwMode="auto">
                <a:xfrm>
                  <a:off x="274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4" name="Line 21"/>
                <p:cNvSpPr>
                  <a:spLocks noChangeShapeType="1"/>
                </p:cNvSpPr>
                <p:nvPr/>
              </p:nvSpPr>
              <p:spPr bwMode="auto">
                <a:xfrm>
                  <a:off x="287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5" name="Line 22"/>
                <p:cNvSpPr>
                  <a:spLocks noChangeShapeType="1"/>
                </p:cNvSpPr>
                <p:nvPr/>
              </p:nvSpPr>
              <p:spPr bwMode="auto">
                <a:xfrm>
                  <a:off x="3000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6" name="Line 23"/>
                <p:cNvSpPr>
                  <a:spLocks noChangeShapeType="1"/>
                </p:cNvSpPr>
                <p:nvPr/>
              </p:nvSpPr>
              <p:spPr bwMode="auto">
                <a:xfrm>
                  <a:off x="3128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7" name="Line 24"/>
                <p:cNvSpPr>
                  <a:spLocks noChangeShapeType="1"/>
                </p:cNvSpPr>
                <p:nvPr/>
              </p:nvSpPr>
              <p:spPr bwMode="auto">
                <a:xfrm>
                  <a:off x="325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8" name="Line 25"/>
                <p:cNvSpPr>
                  <a:spLocks noChangeShapeType="1"/>
                </p:cNvSpPr>
                <p:nvPr/>
              </p:nvSpPr>
              <p:spPr bwMode="auto">
                <a:xfrm>
                  <a:off x="338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9" name="Line 26"/>
                <p:cNvSpPr>
                  <a:spLocks noChangeShapeType="1"/>
                </p:cNvSpPr>
                <p:nvPr/>
              </p:nvSpPr>
              <p:spPr bwMode="auto">
                <a:xfrm>
                  <a:off x="351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" name="Group 27"/>
              <p:cNvGrpSpPr>
                <a:grpSpLocks/>
              </p:cNvGrpSpPr>
              <p:nvPr/>
            </p:nvGrpSpPr>
            <p:grpSpPr bwMode="auto">
              <a:xfrm>
                <a:off x="2255" y="2663"/>
                <a:ext cx="1232" cy="1232"/>
                <a:chOff x="2255" y="2663"/>
                <a:chExt cx="1232" cy="1232"/>
              </a:xfrm>
            </p:grpSpPr>
            <p:sp>
              <p:nvSpPr>
                <p:cNvPr id="7398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047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9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170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0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29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1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41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2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53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3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66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4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78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5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90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6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03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7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155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8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27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" name="Group 39"/>
              <p:cNvGrpSpPr>
                <a:grpSpLocks/>
              </p:cNvGrpSpPr>
              <p:nvPr/>
            </p:nvGrpSpPr>
            <p:grpSpPr bwMode="auto">
              <a:xfrm>
                <a:off x="2224" y="2664"/>
                <a:ext cx="1296" cy="1232"/>
                <a:chOff x="2224" y="2664"/>
                <a:chExt cx="1296" cy="1232"/>
              </a:xfrm>
            </p:grpSpPr>
            <p:sp>
              <p:nvSpPr>
                <p:cNvPr id="7377" name="Line 40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128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" name="Group 41"/>
                <p:cNvGrpSpPr>
                  <a:grpSpLocks/>
                </p:cNvGrpSpPr>
                <p:nvPr/>
              </p:nvGrpSpPr>
              <p:grpSpPr bwMode="auto">
                <a:xfrm>
                  <a:off x="2360" y="2664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0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1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2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3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4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6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7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79" name="Group 51"/>
                <p:cNvGrpSpPr>
                  <a:grpSpLocks/>
                </p:cNvGrpSpPr>
                <p:nvPr/>
              </p:nvGrpSpPr>
              <p:grpSpPr bwMode="auto">
                <a:xfrm flipH="1" flipV="1">
                  <a:off x="2224" y="2792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0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1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4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5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6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7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8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241" name="Group 61"/>
            <p:cNvGrpSpPr>
              <a:grpSpLocks/>
            </p:cNvGrpSpPr>
            <p:nvPr/>
          </p:nvGrpSpPr>
          <p:grpSpPr bwMode="auto">
            <a:xfrm>
              <a:off x="2544" y="2624"/>
              <a:ext cx="1360" cy="1312"/>
              <a:chOff x="2200" y="2632"/>
              <a:chExt cx="1048" cy="1056"/>
            </a:xfrm>
          </p:grpSpPr>
          <p:grpSp>
            <p:nvGrpSpPr>
              <p:cNvPr id="7242" name="Group 62"/>
              <p:cNvGrpSpPr>
                <a:grpSpLocks/>
              </p:cNvGrpSpPr>
              <p:nvPr/>
            </p:nvGrpSpPr>
            <p:grpSpPr bwMode="auto">
              <a:xfrm>
                <a:off x="2200" y="2632"/>
                <a:ext cx="64" cy="1056"/>
                <a:chOff x="2040" y="2648"/>
                <a:chExt cx="64" cy="1056"/>
              </a:xfrm>
            </p:grpSpPr>
            <p:sp>
              <p:nvSpPr>
                <p:cNvPr id="7363" name="Oval 6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4" name="Oval 6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5" name="Oval 6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6" name="Oval 6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7" name="Oval 6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8" name="Oval 6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9" name="Oval 6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0" name="Oval 7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1" name="Oval 7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2" name="Oval 7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3" name="Oval 7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3" name="Group 74"/>
              <p:cNvGrpSpPr>
                <a:grpSpLocks/>
              </p:cNvGrpSpPr>
              <p:nvPr/>
            </p:nvGrpSpPr>
            <p:grpSpPr bwMode="auto">
              <a:xfrm>
                <a:off x="2298" y="2632"/>
                <a:ext cx="64" cy="1056"/>
                <a:chOff x="2040" y="2648"/>
                <a:chExt cx="64" cy="1056"/>
              </a:xfrm>
            </p:grpSpPr>
            <p:sp>
              <p:nvSpPr>
                <p:cNvPr id="7352" name="Oval 7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3" name="Oval 7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4" name="Oval 7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5" name="Oval 7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6" name="Oval 7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7" name="Oval 8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8" name="Oval 8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9" name="Oval 8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0" name="Oval 8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1" name="Oval 8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2" name="Oval 8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4" name="Group 86"/>
              <p:cNvGrpSpPr>
                <a:grpSpLocks/>
              </p:cNvGrpSpPr>
              <p:nvPr/>
            </p:nvGrpSpPr>
            <p:grpSpPr bwMode="auto">
              <a:xfrm>
                <a:off x="2396" y="2632"/>
                <a:ext cx="64" cy="1056"/>
                <a:chOff x="2040" y="2648"/>
                <a:chExt cx="64" cy="1056"/>
              </a:xfrm>
            </p:grpSpPr>
            <p:sp>
              <p:nvSpPr>
                <p:cNvPr id="7341" name="Oval 8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2" name="Oval 8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3" name="Oval 8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4" name="Oval 9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5" name="Oval 9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6" name="Oval 9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7" name="Oval 9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8" name="Oval 9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9" name="Oval 9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0" name="Oval 9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1" name="Oval 9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5" name="Group 98"/>
              <p:cNvGrpSpPr>
                <a:grpSpLocks/>
              </p:cNvGrpSpPr>
              <p:nvPr/>
            </p:nvGrpSpPr>
            <p:grpSpPr bwMode="auto">
              <a:xfrm>
                <a:off x="2495" y="2632"/>
                <a:ext cx="64" cy="1056"/>
                <a:chOff x="2040" y="2648"/>
                <a:chExt cx="64" cy="1056"/>
              </a:xfrm>
            </p:grpSpPr>
            <p:sp>
              <p:nvSpPr>
                <p:cNvPr id="7330" name="Oval 9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1" name="Oval 10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2" name="Oval 10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3" name="Oval 10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4" name="Oval 10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5" name="Oval 10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6" name="Oval 10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7" name="Oval 10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8" name="Oval 10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9" name="Oval 10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0" name="Oval 10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6" name="Group 110"/>
              <p:cNvGrpSpPr>
                <a:grpSpLocks/>
              </p:cNvGrpSpPr>
              <p:nvPr/>
            </p:nvGrpSpPr>
            <p:grpSpPr bwMode="auto">
              <a:xfrm>
                <a:off x="2593" y="2632"/>
                <a:ext cx="64" cy="1056"/>
                <a:chOff x="2040" y="2648"/>
                <a:chExt cx="64" cy="1056"/>
              </a:xfrm>
            </p:grpSpPr>
            <p:sp>
              <p:nvSpPr>
                <p:cNvPr id="7319" name="Oval 11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0" name="Oval 11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1" name="Oval 11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2" name="Oval 11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3" name="Oval 11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4" name="Oval 11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5" name="Oval 11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6" name="Oval 11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7" name="Oval 11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8" name="Oval 12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9" name="Oval 12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7" name="Group 122"/>
              <p:cNvGrpSpPr>
                <a:grpSpLocks/>
              </p:cNvGrpSpPr>
              <p:nvPr/>
            </p:nvGrpSpPr>
            <p:grpSpPr bwMode="auto">
              <a:xfrm>
                <a:off x="2692" y="2632"/>
                <a:ext cx="64" cy="1056"/>
                <a:chOff x="2040" y="2648"/>
                <a:chExt cx="64" cy="1056"/>
              </a:xfrm>
            </p:grpSpPr>
            <p:sp>
              <p:nvSpPr>
                <p:cNvPr id="7308" name="Oval 12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9" name="Oval 12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0" name="Oval 12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1" name="Oval 12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2" name="Oval 12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3" name="Oval 12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4" name="Oval 12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5" name="Oval 13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6" name="Oval 13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7" name="Oval 13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8" name="Oval 13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8" name="Group 134"/>
              <p:cNvGrpSpPr>
                <a:grpSpLocks/>
              </p:cNvGrpSpPr>
              <p:nvPr/>
            </p:nvGrpSpPr>
            <p:grpSpPr bwMode="auto">
              <a:xfrm>
                <a:off x="2790" y="2632"/>
                <a:ext cx="64" cy="1056"/>
                <a:chOff x="2040" y="2648"/>
                <a:chExt cx="64" cy="1056"/>
              </a:xfrm>
            </p:grpSpPr>
            <p:sp>
              <p:nvSpPr>
                <p:cNvPr id="7297" name="Oval 13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8" name="Oval 13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9" name="Oval 13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0" name="Oval 13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1" name="Oval 13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2" name="Oval 14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3" name="Oval 14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4" name="Oval 14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5" name="Oval 14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6" name="Oval 14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7" name="Oval 14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9" name="Group 146"/>
              <p:cNvGrpSpPr>
                <a:grpSpLocks/>
              </p:cNvGrpSpPr>
              <p:nvPr/>
            </p:nvGrpSpPr>
            <p:grpSpPr bwMode="auto">
              <a:xfrm>
                <a:off x="2888" y="2632"/>
                <a:ext cx="64" cy="1056"/>
                <a:chOff x="2040" y="2648"/>
                <a:chExt cx="64" cy="1056"/>
              </a:xfrm>
            </p:grpSpPr>
            <p:sp>
              <p:nvSpPr>
                <p:cNvPr id="7286" name="Oval 14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7" name="Oval 14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8" name="Oval 14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9" name="Oval 15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0" name="Oval 15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1" name="Oval 15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2" name="Oval 15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3" name="Oval 15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4" name="Oval 15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5" name="Oval 15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6" name="Oval 15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0" name="Group 158"/>
              <p:cNvGrpSpPr>
                <a:grpSpLocks/>
              </p:cNvGrpSpPr>
              <p:nvPr/>
            </p:nvGrpSpPr>
            <p:grpSpPr bwMode="auto">
              <a:xfrm>
                <a:off x="2987" y="2632"/>
                <a:ext cx="64" cy="1056"/>
                <a:chOff x="2040" y="2648"/>
                <a:chExt cx="64" cy="1056"/>
              </a:xfrm>
            </p:grpSpPr>
            <p:sp>
              <p:nvSpPr>
                <p:cNvPr id="7275" name="Oval 15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6" name="Oval 16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7" name="Oval 16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8" name="Oval 16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9" name="Oval 16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0" name="Oval 16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1" name="Oval 16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" name="Oval 16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" name="Oval 16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" name="Oval 16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5" name="Oval 16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1" name="Group 170"/>
              <p:cNvGrpSpPr>
                <a:grpSpLocks/>
              </p:cNvGrpSpPr>
              <p:nvPr/>
            </p:nvGrpSpPr>
            <p:grpSpPr bwMode="auto">
              <a:xfrm>
                <a:off x="3085" y="2632"/>
                <a:ext cx="64" cy="1056"/>
                <a:chOff x="2040" y="2648"/>
                <a:chExt cx="64" cy="1056"/>
              </a:xfrm>
            </p:grpSpPr>
            <p:sp>
              <p:nvSpPr>
                <p:cNvPr id="7264" name="Oval 17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5" name="Oval 17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6" name="Oval 17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7" name="Oval 17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8" name="Oval 17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9" name="Oval 17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0" name="Oval 17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1" name="Oval 17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2" name="Oval 17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3" name="Oval 18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4" name="Oval 18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2" name="Group 182"/>
              <p:cNvGrpSpPr>
                <a:grpSpLocks/>
              </p:cNvGrpSpPr>
              <p:nvPr/>
            </p:nvGrpSpPr>
            <p:grpSpPr bwMode="auto">
              <a:xfrm>
                <a:off x="3184" y="2632"/>
                <a:ext cx="64" cy="1056"/>
                <a:chOff x="2040" y="2648"/>
                <a:chExt cx="64" cy="1056"/>
              </a:xfrm>
            </p:grpSpPr>
            <p:sp>
              <p:nvSpPr>
                <p:cNvPr id="7253" name="Oval 18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4" name="Oval 18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5" name="Oval 18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6" name="Oval 18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7" name="Oval 18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8" name="Oval 18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9" name="Oval 18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0" name="Oval 19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1" name="Oval 19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2" name="Oval 19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3" name="Oval 19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5" name="Group 194"/>
          <p:cNvGrpSpPr>
            <a:grpSpLocks/>
          </p:cNvGrpSpPr>
          <p:nvPr/>
        </p:nvGrpSpPr>
        <p:grpSpPr bwMode="auto">
          <a:xfrm>
            <a:off x="1379538" y="2819400"/>
            <a:ext cx="2159000" cy="2095500"/>
            <a:chOff x="2192" y="2616"/>
            <a:chExt cx="1360" cy="1320"/>
          </a:xfrm>
        </p:grpSpPr>
        <p:sp>
          <p:nvSpPr>
            <p:cNvPr id="7237" name="Freeform 195"/>
            <p:cNvSpPr>
              <a:spLocks/>
            </p:cNvSpPr>
            <p:nvPr/>
          </p:nvSpPr>
          <p:spPr bwMode="auto">
            <a:xfrm>
              <a:off x="2232" y="2664"/>
              <a:ext cx="1280" cy="1232"/>
            </a:xfrm>
            <a:custGeom>
              <a:avLst/>
              <a:gdLst>
                <a:gd name="T0" fmla="*/ 0 w 1280"/>
                <a:gd name="T1" fmla="*/ 0 h 1232"/>
                <a:gd name="T2" fmla="*/ 256 w 1280"/>
                <a:gd name="T3" fmla="*/ 248 h 1232"/>
                <a:gd name="T4" fmla="*/ 512 w 1280"/>
                <a:gd name="T5" fmla="*/ 248 h 1232"/>
                <a:gd name="T6" fmla="*/ 768 w 1280"/>
                <a:gd name="T7" fmla="*/ 488 h 1232"/>
                <a:gd name="T8" fmla="*/ 904 w 1280"/>
                <a:gd name="T9" fmla="*/ 496 h 1232"/>
                <a:gd name="T10" fmla="*/ 1032 w 1280"/>
                <a:gd name="T11" fmla="*/ 616 h 1232"/>
                <a:gd name="T12" fmla="*/ 1024 w 1280"/>
                <a:gd name="T13" fmla="*/ 984 h 1232"/>
                <a:gd name="T14" fmla="*/ 1280 w 1280"/>
                <a:gd name="T15" fmla="*/ 1232 h 1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80"/>
                <a:gd name="T25" fmla="*/ 0 h 1232"/>
                <a:gd name="T26" fmla="*/ 1280 w 1280"/>
                <a:gd name="T27" fmla="*/ 1232 h 1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80" h="1232">
                  <a:moveTo>
                    <a:pt x="0" y="0"/>
                  </a:moveTo>
                  <a:lnTo>
                    <a:pt x="256" y="248"/>
                  </a:lnTo>
                  <a:lnTo>
                    <a:pt x="512" y="248"/>
                  </a:lnTo>
                  <a:lnTo>
                    <a:pt x="768" y="488"/>
                  </a:lnTo>
                  <a:lnTo>
                    <a:pt x="904" y="496"/>
                  </a:lnTo>
                  <a:lnTo>
                    <a:pt x="1032" y="616"/>
                  </a:lnTo>
                  <a:lnTo>
                    <a:pt x="1024" y="984"/>
                  </a:lnTo>
                  <a:lnTo>
                    <a:pt x="1280" y="1232"/>
                  </a:lnTo>
                </a:path>
              </a:pathLst>
            </a:custGeom>
            <a:noFill/>
            <a:ln w="76200">
              <a:solidFill>
                <a:srgbClr val="CC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8" name="Oval 196"/>
            <p:cNvSpPr>
              <a:spLocks noChangeArrowheads="1"/>
            </p:cNvSpPr>
            <p:nvPr/>
          </p:nvSpPr>
          <p:spPr bwMode="auto">
            <a:xfrm>
              <a:off x="2192" y="2616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9" name="Oval 197"/>
            <p:cNvSpPr>
              <a:spLocks noChangeArrowheads="1"/>
            </p:cNvSpPr>
            <p:nvPr/>
          </p:nvSpPr>
          <p:spPr bwMode="auto">
            <a:xfrm>
              <a:off x="3464" y="3848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9830" name="Rectangle 198"/>
          <p:cNvSpPr>
            <a:spLocks noChangeArrowheads="1"/>
          </p:cNvSpPr>
          <p:nvPr/>
        </p:nvSpPr>
        <p:spPr bwMode="auto">
          <a:xfrm>
            <a:off x="161925" y="5919788"/>
            <a:ext cx="87534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/>
              <a:t>Can be implemented with dynamic programming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/>
              <a:t>	Ohta &amp; Kanade ’85, Cox et al. ‘96</a:t>
            </a:r>
          </a:p>
        </p:txBody>
      </p:sp>
      <p:grpSp>
        <p:nvGrpSpPr>
          <p:cNvPr id="26" name="Group 199"/>
          <p:cNvGrpSpPr>
            <a:grpSpLocks/>
          </p:cNvGrpSpPr>
          <p:nvPr/>
        </p:nvGrpSpPr>
        <p:grpSpPr bwMode="auto">
          <a:xfrm>
            <a:off x="376238" y="2286000"/>
            <a:ext cx="4221162" cy="2990850"/>
            <a:chOff x="1904" y="2280"/>
            <a:chExt cx="2659" cy="1884"/>
          </a:xfrm>
        </p:grpSpPr>
        <p:grpSp>
          <p:nvGrpSpPr>
            <p:cNvPr id="7211" name="Group 200"/>
            <p:cNvGrpSpPr>
              <a:grpSpLocks/>
            </p:cNvGrpSpPr>
            <p:nvPr/>
          </p:nvGrpSpPr>
          <p:grpSpPr bwMode="auto">
            <a:xfrm>
              <a:off x="1904" y="2280"/>
              <a:ext cx="512" cy="1744"/>
              <a:chOff x="1904" y="2280"/>
              <a:chExt cx="512" cy="1744"/>
            </a:xfrm>
          </p:grpSpPr>
          <p:graphicFrame>
            <p:nvGraphicFramePr>
              <p:cNvPr id="7176" name="Object 201"/>
              <p:cNvGraphicFramePr>
                <a:graphicFrameLocks noChangeAspect="1"/>
              </p:cNvGraphicFramePr>
              <p:nvPr/>
            </p:nvGraphicFramePr>
            <p:xfrm>
              <a:off x="1904" y="2280"/>
              <a:ext cx="408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4" name="Equation" r:id="rId7" imgW="253800" imgH="241200" progId="Equation.3">
                      <p:embed/>
                    </p:oleObj>
                  </mc:Choice>
                  <mc:Fallback>
                    <p:oleObj name="Equation" r:id="rId7" imgW="25380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4" y="2280"/>
                            <a:ext cx="408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25" name="Group 202"/>
              <p:cNvGrpSpPr>
                <a:grpSpLocks/>
              </p:cNvGrpSpPr>
              <p:nvPr/>
            </p:nvGrpSpPr>
            <p:grpSpPr bwMode="auto">
              <a:xfrm>
                <a:off x="2328" y="2404"/>
                <a:ext cx="88" cy="1620"/>
                <a:chOff x="2816" y="2404"/>
                <a:chExt cx="88" cy="1620"/>
              </a:xfrm>
            </p:grpSpPr>
            <p:sp>
              <p:nvSpPr>
                <p:cNvPr id="7226" name="Line 203"/>
                <p:cNvSpPr>
                  <a:spLocks noChangeShapeType="1"/>
                </p:cNvSpPr>
                <p:nvPr/>
              </p:nvSpPr>
              <p:spPr bwMode="auto">
                <a:xfrm flipH="1">
                  <a:off x="2840" y="2404"/>
                  <a:ext cx="1" cy="162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7" name="Rectangle 204"/>
                <p:cNvSpPr>
                  <a:spLocks noChangeArrowheads="1"/>
                </p:cNvSpPr>
                <p:nvPr/>
              </p:nvSpPr>
              <p:spPr bwMode="auto">
                <a:xfrm>
                  <a:off x="2816" y="268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2816" y="2805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2816" y="293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2816" y="305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1" name="Rectangle 208"/>
                <p:cNvSpPr>
                  <a:spLocks noChangeArrowheads="1"/>
                </p:cNvSpPr>
                <p:nvPr/>
              </p:nvSpPr>
              <p:spPr bwMode="auto">
                <a:xfrm>
                  <a:off x="2816" y="3181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2" name="Rectangle 209"/>
                <p:cNvSpPr>
                  <a:spLocks noChangeArrowheads="1"/>
                </p:cNvSpPr>
                <p:nvPr/>
              </p:nvSpPr>
              <p:spPr bwMode="auto">
                <a:xfrm>
                  <a:off x="2816" y="330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3" name="Rectangle 210"/>
                <p:cNvSpPr>
                  <a:spLocks noChangeArrowheads="1"/>
                </p:cNvSpPr>
                <p:nvPr/>
              </p:nvSpPr>
              <p:spPr bwMode="auto">
                <a:xfrm>
                  <a:off x="2816" y="343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4" name="Rectangle 211"/>
                <p:cNvSpPr>
                  <a:spLocks noChangeArrowheads="1"/>
                </p:cNvSpPr>
                <p:nvPr/>
              </p:nvSpPr>
              <p:spPr bwMode="auto">
                <a:xfrm>
                  <a:off x="2816" y="3557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5" name="Rectangle 212"/>
                <p:cNvSpPr>
                  <a:spLocks noChangeArrowheads="1"/>
                </p:cNvSpPr>
                <p:nvPr/>
              </p:nvSpPr>
              <p:spPr bwMode="auto">
                <a:xfrm>
                  <a:off x="2816" y="368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6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16" y="3808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212" name="Group 214"/>
            <p:cNvGrpSpPr>
              <a:grpSpLocks/>
            </p:cNvGrpSpPr>
            <p:nvPr/>
          </p:nvGrpSpPr>
          <p:grpSpPr bwMode="auto">
            <a:xfrm>
              <a:off x="2432" y="3776"/>
              <a:ext cx="2131" cy="388"/>
              <a:chOff x="2432" y="3776"/>
              <a:chExt cx="2131" cy="388"/>
            </a:xfrm>
          </p:grpSpPr>
          <p:graphicFrame>
            <p:nvGraphicFramePr>
              <p:cNvPr id="7175" name="Object 215"/>
              <p:cNvGraphicFramePr>
                <a:graphicFrameLocks noChangeAspect="1"/>
              </p:cNvGraphicFramePr>
              <p:nvPr/>
            </p:nvGraphicFramePr>
            <p:xfrm>
              <a:off x="4053" y="3776"/>
              <a:ext cx="510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5" name="Equation" r:id="rId9" imgW="317160" imgH="241200" progId="Equation.3">
                      <p:embed/>
                    </p:oleObj>
                  </mc:Choice>
                  <mc:Fallback>
                    <p:oleObj name="Equation" r:id="rId9" imgW="31716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3" y="3776"/>
                            <a:ext cx="510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13" name="Group 216"/>
              <p:cNvGrpSpPr>
                <a:grpSpLocks/>
              </p:cNvGrpSpPr>
              <p:nvPr/>
            </p:nvGrpSpPr>
            <p:grpSpPr bwMode="auto">
              <a:xfrm>
                <a:off x="2432" y="4032"/>
                <a:ext cx="1775" cy="88"/>
                <a:chOff x="2872" y="3976"/>
                <a:chExt cx="1775" cy="88"/>
              </a:xfrm>
            </p:grpSpPr>
            <p:sp>
              <p:nvSpPr>
                <p:cNvPr id="7214" name="Line 217"/>
                <p:cNvSpPr>
                  <a:spLocks noChangeShapeType="1"/>
                </p:cNvSpPr>
                <p:nvPr/>
              </p:nvSpPr>
              <p:spPr bwMode="auto">
                <a:xfrm flipH="1" flipV="1">
                  <a:off x="2872" y="4030"/>
                  <a:ext cx="1775" cy="1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5" name="Rectangle 218"/>
                <p:cNvSpPr>
                  <a:spLocks noChangeArrowheads="1"/>
                </p:cNvSpPr>
                <p:nvPr/>
              </p:nvSpPr>
              <p:spPr bwMode="auto">
                <a:xfrm>
                  <a:off x="3032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6" name="Rectangle 219"/>
                <p:cNvSpPr>
                  <a:spLocks noChangeArrowheads="1"/>
                </p:cNvSpPr>
                <p:nvPr/>
              </p:nvSpPr>
              <p:spPr bwMode="auto">
                <a:xfrm>
                  <a:off x="316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7" name="Rectangle 220"/>
                <p:cNvSpPr>
                  <a:spLocks noChangeArrowheads="1"/>
                </p:cNvSpPr>
                <p:nvPr/>
              </p:nvSpPr>
              <p:spPr bwMode="auto">
                <a:xfrm>
                  <a:off x="329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8" name="Rectangle 221"/>
                <p:cNvSpPr>
                  <a:spLocks noChangeArrowheads="1"/>
                </p:cNvSpPr>
                <p:nvPr/>
              </p:nvSpPr>
              <p:spPr bwMode="auto">
                <a:xfrm>
                  <a:off x="342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9" name="Rectangle 222"/>
                <p:cNvSpPr>
                  <a:spLocks noChangeArrowheads="1"/>
                </p:cNvSpPr>
                <p:nvPr/>
              </p:nvSpPr>
              <p:spPr bwMode="auto">
                <a:xfrm>
                  <a:off x="355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0" name="Rectangle 223"/>
                <p:cNvSpPr>
                  <a:spLocks noChangeArrowheads="1"/>
                </p:cNvSpPr>
                <p:nvPr/>
              </p:nvSpPr>
              <p:spPr bwMode="auto">
                <a:xfrm>
                  <a:off x="368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1" name="Rectangle 224"/>
                <p:cNvSpPr>
                  <a:spLocks noChangeArrowheads="1"/>
                </p:cNvSpPr>
                <p:nvPr/>
              </p:nvSpPr>
              <p:spPr bwMode="auto">
                <a:xfrm>
                  <a:off x="381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2" name="Rectangle 225"/>
                <p:cNvSpPr>
                  <a:spLocks noChangeArrowheads="1"/>
                </p:cNvSpPr>
                <p:nvPr/>
              </p:nvSpPr>
              <p:spPr bwMode="auto">
                <a:xfrm>
                  <a:off x="394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3" name="Rectangle 226"/>
                <p:cNvSpPr>
                  <a:spLocks noChangeArrowheads="1"/>
                </p:cNvSpPr>
                <p:nvPr/>
              </p:nvSpPr>
              <p:spPr bwMode="auto">
                <a:xfrm>
                  <a:off x="407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4" name="Rectangle 227"/>
                <p:cNvSpPr>
                  <a:spLocks noChangeArrowheads="1"/>
                </p:cNvSpPr>
                <p:nvPr/>
              </p:nvSpPr>
              <p:spPr bwMode="auto">
                <a:xfrm>
                  <a:off x="420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1" name="Group 228"/>
          <p:cNvGrpSpPr>
            <a:grpSpLocks/>
          </p:cNvGrpSpPr>
          <p:nvPr/>
        </p:nvGrpSpPr>
        <p:grpSpPr bwMode="auto">
          <a:xfrm>
            <a:off x="4757738" y="3263900"/>
            <a:ext cx="1403350" cy="1193800"/>
            <a:chOff x="4632" y="2872"/>
            <a:chExt cx="884" cy="752"/>
          </a:xfrm>
        </p:grpSpPr>
        <p:sp>
          <p:nvSpPr>
            <p:cNvPr id="7206" name="Oval 229"/>
            <p:cNvSpPr>
              <a:spLocks noChangeArrowheads="1"/>
            </p:cNvSpPr>
            <p:nvPr/>
          </p:nvSpPr>
          <p:spPr bwMode="auto">
            <a:xfrm>
              <a:off x="4632" y="2872"/>
              <a:ext cx="244" cy="2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07" name="Group 230"/>
            <p:cNvGrpSpPr>
              <a:grpSpLocks/>
            </p:cNvGrpSpPr>
            <p:nvPr/>
          </p:nvGrpSpPr>
          <p:grpSpPr bwMode="auto">
            <a:xfrm>
              <a:off x="4754" y="2973"/>
              <a:ext cx="762" cy="651"/>
              <a:chOff x="4754" y="2973"/>
              <a:chExt cx="762" cy="651"/>
            </a:xfrm>
          </p:grpSpPr>
          <p:sp>
            <p:nvSpPr>
              <p:cNvPr id="7208" name="Line 231"/>
              <p:cNvSpPr>
                <a:spLocks noChangeShapeType="1"/>
              </p:cNvSpPr>
              <p:nvPr/>
            </p:nvSpPr>
            <p:spPr bwMode="auto">
              <a:xfrm flipV="1">
                <a:off x="4763" y="2973"/>
                <a:ext cx="733" cy="8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9" name="Line 232"/>
              <p:cNvSpPr>
                <a:spLocks noChangeShapeType="1"/>
              </p:cNvSpPr>
              <p:nvPr/>
            </p:nvSpPr>
            <p:spPr bwMode="auto">
              <a:xfrm flipH="1">
                <a:off x="4755" y="3008"/>
                <a:ext cx="8" cy="616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0" name="Line 233"/>
              <p:cNvSpPr>
                <a:spLocks noChangeShapeType="1"/>
              </p:cNvSpPr>
              <p:nvPr/>
            </p:nvSpPr>
            <p:spPr bwMode="auto">
              <a:xfrm>
                <a:off x="4754" y="2990"/>
                <a:ext cx="762" cy="587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09866" name="Text Box 234"/>
          <p:cNvSpPr txBox="1">
            <a:spLocks noChangeArrowheads="1"/>
          </p:cNvSpPr>
          <p:nvPr/>
        </p:nvSpPr>
        <p:spPr bwMode="auto">
          <a:xfrm rot="2315667">
            <a:off x="5121275" y="3783013"/>
            <a:ext cx="1423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Tahoma" pitchFamily="34" charset="0"/>
              </a:rPr>
              <a:t>correspondence</a:t>
            </a:r>
          </a:p>
        </p:txBody>
      </p:sp>
      <p:grpSp>
        <p:nvGrpSpPr>
          <p:cNvPr id="7375" name="Group 235"/>
          <p:cNvGrpSpPr>
            <a:grpSpLocks/>
          </p:cNvGrpSpPr>
          <p:nvPr/>
        </p:nvGrpSpPr>
        <p:grpSpPr bwMode="auto">
          <a:xfrm>
            <a:off x="741363" y="3397250"/>
            <a:ext cx="1819275" cy="366713"/>
            <a:chOff x="2134" y="2980"/>
            <a:chExt cx="1146" cy="231"/>
          </a:xfrm>
        </p:grpSpPr>
        <p:sp>
          <p:nvSpPr>
            <p:cNvPr id="7204" name="Line 236"/>
            <p:cNvSpPr>
              <a:spLocks noChangeShapeType="1"/>
            </p:cNvSpPr>
            <p:nvPr/>
          </p:nvSpPr>
          <p:spPr bwMode="auto">
            <a:xfrm>
              <a:off x="2416" y="309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237"/>
            <p:cNvSpPr txBox="1">
              <a:spLocks noChangeArrowheads="1"/>
            </p:cNvSpPr>
            <p:nvPr/>
          </p:nvSpPr>
          <p:spPr bwMode="auto">
            <a:xfrm>
              <a:off x="2134" y="2980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q</a:t>
              </a:r>
            </a:p>
          </p:txBody>
        </p:sp>
      </p:grpSp>
      <p:grpSp>
        <p:nvGrpSpPr>
          <p:cNvPr id="7376" name="Group 238"/>
          <p:cNvGrpSpPr>
            <a:grpSpLocks/>
          </p:cNvGrpSpPr>
          <p:nvPr/>
        </p:nvGrpSpPr>
        <p:grpSpPr bwMode="auto">
          <a:xfrm>
            <a:off x="2405063" y="3568700"/>
            <a:ext cx="328612" cy="1917700"/>
            <a:chOff x="3182" y="3088"/>
            <a:chExt cx="207" cy="1208"/>
          </a:xfrm>
        </p:grpSpPr>
        <p:sp>
          <p:nvSpPr>
            <p:cNvPr id="7202" name="Line 239"/>
            <p:cNvSpPr>
              <a:spLocks noChangeShapeType="1"/>
            </p:cNvSpPr>
            <p:nvPr/>
          </p:nvSpPr>
          <p:spPr bwMode="auto">
            <a:xfrm flipV="1">
              <a:off x="3280" y="3088"/>
              <a:ext cx="0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40"/>
            <p:cNvSpPr txBox="1">
              <a:spLocks noChangeArrowheads="1"/>
            </p:cNvSpPr>
            <p:nvPr/>
          </p:nvSpPr>
          <p:spPr bwMode="auto">
            <a:xfrm>
              <a:off x="3182" y="4065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p</a:t>
              </a:r>
            </a:p>
          </p:txBody>
        </p:sp>
      </p:grpSp>
      <p:grpSp>
        <p:nvGrpSpPr>
          <p:cNvPr id="7378" name="Group 241"/>
          <p:cNvGrpSpPr>
            <a:grpSpLocks/>
          </p:cNvGrpSpPr>
          <p:nvPr/>
        </p:nvGrpSpPr>
        <p:grpSpPr bwMode="auto">
          <a:xfrm>
            <a:off x="728663" y="3567113"/>
            <a:ext cx="4090987" cy="901700"/>
            <a:chOff x="2126" y="3087"/>
            <a:chExt cx="2577" cy="568"/>
          </a:xfrm>
        </p:grpSpPr>
        <p:grpSp>
          <p:nvGrpSpPr>
            <p:cNvPr id="7198" name="Group 242"/>
            <p:cNvGrpSpPr>
              <a:grpSpLocks/>
            </p:cNvGrpSpPr>
            <p:nvPr/>
          </p:nvGrpSpPr>
          <p:grpSpPr bwMode="auto">
            <a:xfrm>
              <a:off x="2416" y="3087"/>
              <a:ext cx="2287" cy="568"/>
              <a:chOff x="2416" y="3087"/>
              <a:chExt cx="2287" cy="568"/>
            </a:xfrm>
          </p:grpSpPr>
          <p:sp>
            <p:nvSpPr>
              <p:cNvPr id="7200" name="Text Box 243"/>
              <p:cNvSpPr txBox="1">
                <a:spLocks noChangeArrowheads="1"/>
              </p:cNvSpPr>
              <p:nvPr/>
            </p:nvSpPr>
            <p:spPr bwMode="auto">
              <a:xfrm rot="-5400000">
                <a:off x="4256" y="3208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Left occlusion</a:t>
                </a:r>
              </a:p>
            </p:txBody>
          </p:sp>
          <p:sp>
            <p:nvSpPr>
              <p:cNvPr id="7201" name="Line 244"/>
              <p:cNvSpPr>
                <a:spLocks noChangeShapeType="1"/>
              </p:cNvSpPr>
              <p:nvPr/>
            </p:nvSpPr>
            <p:spPr bwMode="auto">
              <a:xfrm>
                <a:off x="2416" y="3464"/>
                <a:ext cx="11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9" name="Text Box 245"/>
            <p:cNvSpPr txBox="1">
              <a:spLocks noChangeArrowheads="1"/>
            </p:cNvSpPr>
            <p:nvPr/>
          </p:nvSpPr>
          <p:spPr bwMode="auto">
            <a:xfrm>
              <a:off x="2126" y="3356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t</a:t>
              </a:r>
            </a:p>
          </p:txBody>
        </p:sp>
      </p:grpSp>
      <p:grpSp>
        <p:nvGrpSpPr>
          <p:cNvPr id="7420" name="Group 246"/>
          <p:cNvGrpSpPr>
            <a:grpSpLocks/>
          </p:cNvGrpSpPr>
          <p:nvPr/>
        </p:nvGrpSpPr>
        <p:grpSpPr bwMode="auto">
          <a:xfrm>
            <a:off x="1998663" y="2825750"/>
            <a:ext cx="4076700" cy="2652713"/>
            <a:chOff x="2926" y="2620"/>
            <a:chExt cx="2568" cy="1671"/>
          </a:xfrm>
        </p:grpSpPr>
        <p:grpSp>
          <p:nvGrpSpPr>
            <p:cNvPr id="7194" name="Group 247"/>
            <p:cNvGrpSpPr>
              <a:grpSpLocks/>
            </p:cNvGrpSpPr>
            <p:nvPr/>
          </p:nvGrpSpPr>
          <p:grpSpPr bwMode="auto">
            <a:xfrm>
              <a:off x="3024" y="2620"/>
              <a:ext cx="2470" cy="1420"/>
              <a:chOff x="3024" y="2620"/>
              <a:chExt cx="2470" cy="1420"/>
            </a:xfrm>
          </p:grpSpPr>
          <p:sp>
            <p:nvSpPr>
              <p:cNvPr id="7196" name="Text Box 248"/>
              <p:cNvSpPr txBox="1">
                <a:spLocks noChangeArrowheads="1"/>
              </p:cNvSpPr>
              <p:nvPr/>
            </p:nvSpPr>
            <p:spPr bwMode="auto">
              <a:xfrm>
                <a:off x="4926" y="2620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Right</a:t>
                </a:r>
              </a:p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occlusion</a:t>
                </a:r>
              </a:p>
            </p:txBody>
          </p:sp>
          <p:sp>
            <p:nvSpPr>
              <p:cNvPr id="7197" name="Line 249"/>
              <p:cNvSpPr>
                <a:spLocks noChangeShapeType="1"/>
              </p:cNvSpPr>
              <p:nvPr/>
            </p:nvSpPr>
            <p:spPr bwMode="auto">
              <a:xfrm flipV="1">
                <a:off x="3024" y="2912"/>
                <a:ext cx="0" cy="11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5" name="Text Box 250"/>
            <p:cNvSpPr txBox="1">
              <a:spLocks noChangeArrowheads="1"/>
            </p:cNvSpPr>
            <p:nvPr/>
          </p:nvSpPr>
          <p:spPr bwMode="auto">
            <a:xfrm>
              <a:off x="2926" y="4060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7426" name="Group 253"/>
          <p:cNvGrpSpPr>
            <a:grpSpLocks/>
          </p:cNvGrpSpPr>
          <p:nvPr/>
        </p:nvGrpSpPr>
        <p:grpSpPr bwMode="auto">
          <a:xfrm>
            <a:off x="4783138" y="3198813"/>
            <a:ext cx="2074862" cy="1763712"/>
            <a:chOff x="3104" y="2471"/>
            <a:chExt cx="1307" cy="1111"/>
          </a:xfrm>
        </p:grpSpPr>
        <p:graphicFrame>
          <p:nvGraphicFramePr>
            <p:cNvPr id="7173" name="Object 254"/>
            <p:cNvGraphicFramePr>
              <a:graphicFrameLocks noChangeAspect="1"/>
            </p:cNvGraphicFramePr>
            <p:nvPr/>
          </p:nvGraphicFramePr>
          <p:xfrm>
            <a:off x="3976" y="2471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6" name="Equation" r:id="rId11" imgW="304560" imgH="228600" progId="Equation.3">
                    <p:embed/>
                  </p:oleObj>
                </mc:Choice>
                <mc:Fallback>
                  <p:oleObj name="Equation" r:id="rId11" imgW="3045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6" y="2471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4" name="Object 255"/>
            <p:cNvGraphicFramePr>
              <a:graphicFrameLocks noChangeAspect="1"/>
            </p:cNvGraphicFramePr>
            <p:nvPr/>
          </p:nvGraphicFramePr>
          <p:xfrm>
            <a:off x="3104" y="3255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7" name="Equation" r:id="rId13" imgW="304560" imgH="228600" progId="Equation.3">
                    <p:embed/>
                  </p:oleObj>
                </mc:Choice>
                <mc:Fallback>
                  <p:oleObj name="Equation" r:id="rId13" imgW="3045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4" y="3255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0" name="Object 256"/>
          <p:cNvGraphicFramePr>
            <a:graphicFrameLocks noChangeAspect="1"/>
          </p:cNvGraphicFramePr>
          <p:nvPr/>
        </p:nvGraphicFramePr>
        <p:xfrm>
          <a:off x="8516938" y="1481138"/>
          <a:ext cx="2635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Equation" r:id="rId15" imgW="126720" imgH="164880" progId="Equation.3">
                  <p:embed/>
                </p:oleObj>
              </mc:Choice>
              <mc:Fallback>
                <p:oleObj name="Equation" r:id="rId15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6938" y="1481138"/>
                        <a:ext cx="263525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257"/>
          <p:cNvGraphicFramePr>
            <a:graphicFrameLocks noChangeAspect="1"/>
          </p:cNvGraphicFramePr>
          <p:nvPr/>
        </p:nvGraphicFramePr>
        <p:xfrm>
          <a:off x="7620000" y="1033463"/>
          <a:ext cx="3159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Equation" r:id="rId17" imgW="152280" imgH="164880" progId="Equation.3">
                  <p:embed/>
                </p:oleObj>
              </mc:Choice>
              <mc:Fallback>
                <p:oleObj name="Equation" r:id="rId17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033463"/>
                        <a:ext cx="315913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9890" name="Object 258"/>
          <p:cNvGraphicFramePr>
            <a:graphicFrameLocks noGrp="1" noChangeAspect="1"/>
          </p:cNvGraphicFramePr>
          <p:nvPr>
            <p:ph idx="1"/>
          </p:nvPr>
        </p:nvGraphicFramePr>
        <p:xfrm>
          <a:off x="6364288" y="4343400"/>
          <a:ext cx="7223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Equation" r:id="rId19" imgW="304560" imgH="228600" progId="Equation.3">
                  <p:embed/>
                </p:oleObj>
              </mc:Choice>
              <mc:Fallback>
                <p:oleObj name="Equation" r:id="rId19" imgW="304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288" y="4343400"/>
                        <a:ext cx="722312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3" name="Text Box 260"/>
          <p:cNvSpPr txBox="1">
            <a:spLocks noChangeArrowheads="1"/>
          </p:cNvSpPr>
          <p:nvPr/>
        </p:nvSpPr>
        <p:spPr bwMode="auto">
          <a:xfrm>
            <a:off x="7361238" y="6477000"/>
            <a:ext cx="1706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credit: Y. Boykov</a:t>
            </a:r>
          </a:p>
        </p:txBody>
      </p:sp>
    </p:spTree>
    <p:extLst>
      <p:ext uri="{BB962C8B-B14F-4D97-AF65-F5344CB8AC3E}">
        <p14:creationId xmlns:p14="http://schemas.microsoft.com/office/powerpoint/2010/main" val="256651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830" grpId="0" autoUpdateAnimBg="0"/>
      <p:bldP spid="709866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Coherent stereo on 2D grid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Scanline stereo generates streaking artifacts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Can’t use dynamic programming to find spatially coherent disparities/ correspondences on a 2D grid</a:t>
            </a:r>
          </a:p>
        </p:txBody>
      </p:sp>
      <p:pic>
        <p:nvPicPr>
          <p:cNvPr id="720900" name="Picture 4" descr="c_scene1-c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0"/>
            <a:ext cx="4183063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92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Stereo matching as energy minimization</a:t>
            </a:r>
          </a:p>
        </p:txBody>
      </p:sp>
      <p:pic>
        <p:nvPicPr>
          <p:cNvPr id="8198" name="Picture 6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054100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SSDWindowSize"/>
          <p:cNvPicPr>
            <a:picLocks noChangeAspect="1" noChangeArrowheads="1"/>
          </p:cNvPicPr>
          <p:nvPr/>
        </p:nvPicPr>
        <p:blipFill>
          <a:blip r:embed="rId5" cstate="print"/>
          <a:srcRect r="51778"/>
          <a:stretch>
            <a:fillRect/>
          </a:stretch>
        </p:blipFill>
        <p:spPr bwMode="auto">
          <a:xfrm>
            <a:off x="6003925" y="911225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54100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3276600" y="251142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202" name="Group 10"/>
          <p:cNvGrpSpPr>
            <a:grpSpLocks/>
          </p:cNvGrpSpPr>
          <p:nvPr/>
        </p:nvGrpSpPr>
        <p:grpSpPr bwMode="auto">
          <a:xfrm>
            <a:off x="2057400" y="2359025"/>
            <a:ext cx="304800" cy="304800"/>
            <a:chOff x="2112" y="1872"/>
            <a:chExt cx="192" cy="192"/>
          </a:xfrm>
        </p:grpSpPr>
        <p:sp>
          <p:nvSpPr>
            <p:cNvPr id="8217" name="Oval 11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8" name="Rectangle 12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03" name="Group 13"/>
          <p:cNvGrpSpPr>
            <a:grpSpLocks/>
          </p:cNvGrpSpPr>
          <p:nvPr/>
        </p:nvGrpSpPr>
        <p:grpSpPr bwMode="auto">
          <a:xfrm>
            <a:off x="4800600" y="2359025"/>
            <a:ext cx="304800" cy="304800"/>
            <a:chOff x="3600" y="1872"/>
            <a:chExt cx="192" cy="192"/>
          </a:xfrm>
        </p:grpSpPr>
        <p:sp>
          <p:nvSpPr>
            <p:cNvPr id="8215" name="Oval 14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Rectangle 15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04" name="Group 16"/>
          <p:cNvGrpSpPr>
            <a:grpSpLocks/>
          </p:cNvGrpSpPr>
          <p:nvPr/>
        </p:nvGrpSpPr>
        <p:grpSpPr bwMode="auto">
          <a:xfrm>
            <a:off x="7543800" y="2359025"/>
            <a:ext cx="304800" cy="304800"/>
            <a:chOff x="2112" y="1872"/>
            <a:chExt cx="192" cy="192"/>
          </a:xfrm>
        </p:grpSpPr>
        <p:sp>
          <p:nvSpPr>
            <p:cNvPr id="8213" name="Oval 17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Rectangle 18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5" name="Text Box 19"/>
          <p:cNvSpPr txBox="1">
            <a:spLocks noChangeArrowheads="1"/>
          </p:cNvSpPr>
          <p:nvPr/>
        </p:nvSpPr>
        <p:spPr bwMode="auto">
          <a:xfrm>
            <a:off x="593725" y="10795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8206" name="Text Box 20"/>
          <p:cNvSpPr txBox="1">
            <a:spLocks noChangeArrowheads="1"/>
          </p:cNvSpPr>
          <p:nvPr/>
        </p:nvSpPr>
        <p:spPr bwMode="auto">
          <a:xfrm>
            <a:off x="327025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207" name="Text Box 21"/>
          <p:cNvSpPr txBox="1">
            <a:spLocks noChangeArrowheads="1"/>
          </p:cNvSpPr>
          <p:nvPr/>
        </p:nvSpPr>
        <p:spPr bwMode="auto">
          <a:xfrm>
            <a:off x="609600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0387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04800" y="5181600"/>
            <a:ext cx="8001000" cy="838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Energy functions of this form can be minimized using </a:t>
            </a:r>
            <a:r>
              <a:rPr lang="en-US" i="1" smtClean="0"/>
              <a:t>graph cuts</a:t>
            </a:r>
          </a:p>
        </p:txBody>
      </p:sp>
      <p:sp>
        <p:nvSpPr>
          <p:cNvPr id="803871" name="Text Box 31"/>
          <p:cNvSpPr txBox="1">
            <a:spLocks noChangeArrowheads="1"/>
          </p:cNvSpPr>
          <p:nvPr/>
        </p:nvSpPr>
        <p:spPr bwMode="auto">
          <a:xfrm>
            <a:off x="76200" y="6194425"/>
            <a:ext cx="84582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>
                <a:sym typeface="Symbol" pitchFamily="18" charset="2"/>
              </a:rPr>
              <a:t>Y. Boykov, O. Veksler, and R. Zabih, </a:t>
            </a:r>
            <a:r>
              <a:rPr lang="en-US" sz="1800">
                <a:sym typeface="Symbol" pitchFamily="18" charset="2"/>
                <a:hlinkClick r:id="rId6"/>
              </a:rPr>
              <a:t>Fast Approximate Energy Minimization via Graph Cuts</a:t>
            </a:r>
            <a:r>
              <a:rPr lang="en-US" sz="1800">
                <a:sym typeface="Symbol" pitchFamily="18" charset="2"/>
              </a:rPr>
              <a:t>,  PAMI 2001</a:t>
            </a:r>
          </a:p>
        </p:txBody>
      </p:sp>
      <p:sp>
        <p:nvSpPr>
          <p:cNvPr id="8210" name="Text Box 32"/>
          <p:cNvSpPr txBox="1">
            <a:spLocks noChangeArrowheads="1"/>
          </p:cNvSpPr>
          <p:nvPr/>
        </p:nvSpPr>
        <p:spPr bwMode="auto">
          <a:xfrm>
            <a:off x="1752600" y="1841500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211" name="Text Box 33"/>
          <p:cNvSpPr txBox="1">
            <a:spLocks noChangeArrowheads="1"/>
          </p:cNvSpPr>
          <p:nvPr/>
        </p:nvSpPr>
        <p:spPr bwMode="auto">
          <a:xfrm>
            <a:off x="4191000" y="1841500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212" name="Rectangle 34"/>
          <p:cNvSpPr>
            <a:spLocks noChangeArrowheads="1"/>
          </p:cNvSpPr>
          <p:nvPr/>
        </p:nvSpPr>
        <p:spPr bwMode="auto">
          <a:xfrm>
            <a:off x="7359650" y="1917700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8196" name="Object 42"/>
          <p:cNvGraphicFramePr>
            <a:graphicFrameLocks noChangeAspect="1"/>
          </p:cNvGraphicFramePr>
          <p:nvPr/>
        </p:nvGraphicFramePr>
        <p:xfrm>
          <a:off x="742950" y="3635375"/>
          <a:ext cx="7659688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7" imgW="3504960" imgH="393480" progId="Equation.3">
                  <p:embed/>
                </p:oleObj>
              </mc:Choice>
              <mc:Fallback>
                <p:oleObj name="Equation" r:id="rId7" imgW="3504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" y="3635375"/>
                        <a:ext cx="7659688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ight Brace 26"/>
          <p:cNvSpPr/>
          <p:nvPr/>
        </p:nvSpPr>
        <p:spPr bwMode="auto">
          <a:xfrm rot="5400000">
            <a:off x="3314700" y="2933700"/>
            <a:ext cx="228600" cy="32004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19400" y="46482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2"/>
                </a:solidFill>
              </a:rPr>
              <a:t>data term</a:t>
            </a:r>
            <a:endParaRPr lang="en-US" sz="1800" i="1" dirty="0">
              <a:solidFill>
                <a:schemeClr val="accent2"/>
              </a:solidFill>
            </a:endParaRPr>
          </a:p>
        </p:txBody>
      </p:sp>
      <p:sp>
        <p:nvSpPr>
          <p:cNvPr id="29" name="Right Brace 28"/>
          <p:cNvSpPr/>
          <p:nvPr/>
        </p:nvSpPr>
        <p:spPr bwMode="auto">
          <a:xfrm rot="5400000">
            <a:off x="6901934" y="3168134"/>
            <a:ext cx="216932" cy="2743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46619" y="46598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2"/>
                </a:solidFill>
              </a:rPr>
              <a:t>smoothness term</a:t>
            </a:r>
            <a:endParaRPr lang="en-US" sz="18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7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70" grpId="0" build="p"/>
      <p:bldP spid="803871" grpId="0"/>
      <p:bldP spid="27" grpId="0" animBg="1"/>
      <p:bldP spid="28" grpId="0"/>
      <p:bldP spid="29" grpId="0" animBg="1"/>
      <p:bldP spid="3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963098"/>
            <a:ext cx="7772400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519">
              <a:lnSpc>
                <a:spcPts val="3363"/>
              </a:lnSpc>
            </a:pPr>
            <a:r>
              <a:rPr sz="3600" spc="-18" dirty="0"/>
              <a:t>A</a:t>
            </a:r>
            <a:r>
              <a:rPr sz="3600" spc="-22" dirty="0"/>
              <a:t>pp</a:t>
            </a:r>
            <a:r>
              <a:rPr sz="3600" spc="-9" dirty="0"/>
              <a:t>li</a:t>
            </a:r>
            <a:r>
              <a:rPr sz="3600" dirty="0"/>
              <a:t>c</a:t>
            </a:r>
            <a:r>
              <a:rPr sz="3600" spc="-18" dirty="0"/>
              <a:t>a</a:t>
            </a:r>
            <a:r>
              <a:rPr sz="3600" dirty="0"/>
              <a:t>t</a:t>
            </a:r>
            <a:r>
              <a:rPr sz="3600" spc="-13" dirty="0"/>
              <a:t>ion</a:t>
            </a:r>
            <a:r>
              <a:rPr sz="3600" dirty="0"/>
              <a:t>s</a:t>
            </a:r>
            <a:r>
              <a:rPr sz="3600" spc="-4" dirty="0"/>
              <a:t> </a:t>
            </a:r>
            <a:r>
              <a:rPr sz="3600" dirty="0"/>
              <a:t>of</a:t>
            </a:r>
            <a:r>
              <a:rPr sz="3600" spc="-4" dirty="0"/>
              <a:t> </a:t>
            </a:r>
            <a:r>
              <a:rPr sz="3600" spc="-18" dirty="0"/>
              <a:t>R</a:t>
            </a:r>
            <a:r>
              <a:rPr sz="3600" dirty="0"/>
              <a:t>e</a:t>
            </a:r>
            <a:r>
              <a:rPr sz="3600" spc="-13" dirty="0"/>
              <a:t>al</a:t>
            </a:r>
            <a:r>
              <a:rPr sz="3600" dirty="0"/>
              <a:t>-</a:t>
            </a:r>
            <a:r>
              <a:rPr sz="3600" spc="-13" dirty="0"/>
              <a:t>Ti</a:t>
            </a:r>
            <a:r>
              <a:rPr sz="3600" spc="-31" dirty="0"/>
              <a:t>m</a:t>
            </a:r>
            <a:r>
              <a:rPr sz="3600" dirty="0"/>
              <a:t>e</a:t>
            </a:r>
            <a:r>
              <a:rPr sz="3600" spc="-4" dirty="0"/>
              <a:t> </a:t>
            </a:r>
            <a:r>
              <a:rPr sz="3600" dirty="0"/>
              <a:t>Stere</a:t>
            </a:r>
            <a:r>
              <a:rPr sz="3600" spc="-18" dirty="0"/>
              <a:t>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3770" y="1488227"/>
            <a:ext cx="6832599" cy="43832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8854" indent="-307466">
              <a:buClr>
                <a:srgbClr val="3333CC"/>
              </a:buClr>
              <a:buSzPct val="108333"/>
              <a:buFont typeface="Arial"/>
              <a:buChar char="•"/>
              <a:tabLst>
                <a:tab pos="318854" algn="l"/>
              </a:tabLst>
            </a:pPr>
            <a:r>
              <a:rPr sz="2200" spc="-13" dirty="0">
                <a:latin typeface="Tahoma"/>
                <a:cs typeface="Tahoma"/>
              </a:rPr>
              <a:t>Mobile</a:t>
            </a:r>
            <a:r>
              <a:rPr sz="2200" spc="-4" dirty="0">
                <a:latin typeface="Tahoma"/>
                <a:cs typeface="Tahoma"/>
              </a:rPr>
              <a:t> </a:t>
            </a:r>
            <a:r>
              <a:rPr sz="2200" dirty="0">
                <a:latin typeface="Tahoma"/>
                <a:cs typeface="Tahoma"/>
              </a:rPr>
              <a:t>r</a:t>
            </a:r>
            <a:r>
              <a:rPr sz="2200" spc="-13" dirty="0">
                <a:latin typeface="Tahoma"/>
                <a:cs typeface="Tahoma"/>
              </a:rPr>
              <a:t>ob</a:t>
            </a:r>
            <a:r>
              <a:rPr sz="2200" dirty="0">
                <a:latin typeface="Tahoma"/>
                <a:cs typeface="Tahoma"/>
              </a:rPr>
              <a:t>ot</a:t>
            </a:r>
            <a:r>
              <a:rPr sz="2200" spc="-9" dirty="0">
                <a:latin typeface="Tahoma"/>
                <a:cs typeface="Tahoma"/>
              </a:rPr>
              <a:t>i</a:t>
            </a:r>
            <a:r>
              <a:rPr sz="2200" dirty="0">
                <a:latin typeface="Tahoma"/>
                <a:cs typeface="Tahoma"/>
              </a:rPr>
              <a:t>cs</a:t>
            </a:r>
            <a:endParaRPr sz="2200">
              <a:latin typeface="Tahoma"/>
              <a:cs typeface="Tahoma"/>
            </a:endParaRPr>
          </a:p>
          <a:p>
            <a:pPr marL="728810" lvl="1" indent="-307466">
              <a:spcBef>
                <a:spcPts val="126"/>
              </a:spcBef>
              <a:buClr>
                <a:srgbClr val="FF0000"/>
              </a:buClr>
              <a:buSzPct val="110000"/>
              <a:buFont typeface="Arial"/>
              <a:buChar char="•"/>
              <a:tabLst>
                <a:tab pos="728810" algn="l"/>
              </a:tabLst>
            </a:pPr>
            <a:r>
              <a:rPr dirty="0">
                <a:latin typeface="Tahoma"/>
                <a:cs typeface="Tahoma"/>
              </a:rPr>
              <a:t>Detect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</a:t>
            </a:r>
            <a:r>
              <a:rPr spc="-13" dirty="0">
                <a:latin typeface="Tahoma"/>
                <a:cs typeface="Tahoma"/>
              </a:rPr>
              <a:t>h</a:t>
            </a:r>
            <a:r>
              <a:rPr dirty="0">
                <a:latin typeface="Tahoma"/>
                <a:cs typeface="Tahoma"/>
              </a:rPr>
              <a:t>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str</a:t>
            </a:r>
            <a:r>
              <a:rPr spc="-13" dirty="0">
                <a:latin typeface="Tahoma"/>
                <a:cs typeface="Tahoma"/>
              </a:rPr>
              <a:t>u</a:t>
            </a:r>
            <a:r>
              <a:rPr dirty="0">
                <a:latin typeface="Tahoma"/>
                <a:cs typeface="Tahoma"/>
              </a:rPr>
              <a:t>ct</a:t>
            </a:r>
            <a:r>
              <a:rPr spc="-13" dirty="0">
                <a:latin typeface="Tahoma"/>
                <a:cs typeface="Tahoma"/>
              </a:rPr>
              <a:t>u</a:t>
            </a:r>
            <a:r>
              <a:rPr dirty="0">
                <a:latin typeface="Tahoma"/>
                <a:cs typeface="Tahoma"/>
              </a:rPr>
              <a:t>re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of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g</a:t>
            </a:r>
            <a:r>
              <a:rPr dirty="0">
                <a:latin typeface="Tahoma"/>
                <a:cs typeface="Tahoma"/>
              </a:rPr>
              <a:t>r</a:t>
            </a:r>
            <a:r>
              <a:rPr spc="-13" dirty="0">
                <a:latin typeface="Tahoma"/>
                <a:cs typeface="Tahoma"/>
              </a:rPr>
              <a:t>ound;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d</a:t>
            </a:r>
            <a:r>
              <a:rPr dirty="0">
                <a:latin typeface="Tahoma"/>
                <a:cs typeface="Tahoma"/>
              </a:rPr>
              <a:t>etect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ob</a:t>
            </a:r>
            <a:r>
              <a:rPr dirty="0">
                <a:latin typeface="Tahoma"/>
                <a:cs typeface="Tahoma"/>
              </a:rPr>
              <a:t>st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c</a:t>
            </a:r>
            <a:r>
              <a:rPr spc="-4" dirty="0">
                <a:latin typeface="Tahoma"/>
                <a:cs typeface="Tahoma"/>
              </a:rPr>
              <a:t>l</a:t>
            </a:r>
            <a:r>
              <a:rPr dirty="0">
                <a:latin typeface="Tahoma"/>
                <a:cs typeface="Tahoma"/>
              </a:rPr>
              <a:t>es</a:t>
            </a:r>
            <a:r>
              <a:rPr spc="-9" dirty="0">
                <a:latin typeface="Tahoma"/>
                <a:cs typeface="Tahoma"/>
              </a:rPr>
              <a:t>;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c</a:t>
            </a:r>
            <a:r>
              <a:rPr spc="-9" dirty="0">
                <a:latin typeface="Tahoma"/>
                <a:cs typeface="Tahoma"/>
              </a:rPr>
              <a:t>onvoying</a:t>
            </a:r>
            <a:endParaRPr>
              <a:latin typeface="Tahoma"/>
              <a:cs typeface="Tahoma"/>
            </a:endParaRPr>
          </a:p>
          <a:p>
            <a:pPr lvl="1">
              <a:spcBef>
                <a:spcPts val="21"/>
              </a:spcBef>
              <a:buClr>
                <a:srgbClr val="FF0000"/>
              </a:buClr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318854" indent="-307466">
              <a:buClr>
                <a:srgbClr val="3333CC"/>
              </a:buClr>
              <a:buSzPct val="108333"/>
              <a:buFont typeface="Arial"/>
              <a:buChar char="•"/>
              <a:tabLst>
                <a:tab pos="318854" algn="l"/>
              </a:tabLst>
            </a:pPr>
            <a:r>
              <a:rPr sz="2200" dirty="0">
                <a:latin typeface="Tahoma"/>
                <a:cs typeface="Tahoma"/>
              </a:rPr>
              <a:t>Gr</a:t>
            </a:r>
            <a:r>
              <a:rPr sz="2200" spc="-13" dirty="0">
                <a:latin typeface="Tahoma"/>
                <a:cs typeface="Tahoma"/>
              </a:rPr>
              <a:t>aphics/</a:t>
            </a:r>
            <a:r>
              <a:rPr sz="2200" spc="-18" dirty="0">
                <a:latin typeface="Tahoma"/>
                <a:cs typeface="Tahoma"/>
              </a:rPr>
              <a:t>v</a:t>
            </a:r>
            <a:r>
              <a:rPr sz="2200" spc="-9" dirty="0">
                <a:latin typeface="Tahoma"/>
                <a:cs typeface="Tahoma"/>
              </a:rPr>
              <a:t>id</a:t>
            </a:r>
            <a:r>
              <a:rPr sz="2200" dirty="0">
                <a:latin typeface="Tahoma"/>
                <a:cs typeface="Tahoma"/>
              </a:rPr>
              <a:t>e</a:t>
            </a:r>
            <a:r>
              <a:rPr sz="2200" spc="-13" dirty="0">
                <a:latin typeface="Tahoma"/>
                <a:cs typeface="Tahoma"/>
              </a:rPr>
              <a:t>o</a:t>
            </a:r>
            <a:endParaRPr sz="2200">
              <a:latin typeface="Tahoma"/>
              <a:cs typeface="Tahoma"/>
            </a:endParaRPr>
          </a:p>
          <a:p>
            <a:pPr marL="728810" marR="646818" lvl="1" indent="-307466">
              <a:lnSpc>
                <a:spcPts val="1902"/>
              </a:lnSpc>
              <a:spcBef>
                <a:spcPts val="507"/>
              </a:spcBef>
              <a:buClr>
                <a:srgbClr val="FF0000"/>
              </a:buClr>
              <a:buSzPct val="110000"/>
              <a:buFont typeface="Arial"/>
              <a:buChar char="•"/>
              <a:tabLst>
                <a:tab pos="728810" algn="l"/>
              </a:tabLst>
            </a:pPr>
            <a:r>
              <a:rPr dirty="0">
                <a:latin typeface="Tahoma"/>
                <a:cs typeface="Tahoma"/>
              </a:rPr>
              <a:t>Detect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fore</a:t>
            </a:r>
            <a:r>
              <a:rPr spc="-13" dirty="0">
                <a:latin typeface="Tahoma"/>
                <a:cs typeface="Tahoma"/>
              </a:rPr>
              <a:t>g</a:t>
            </a:r>
            <a:r>
              <a:rPr dirty="0">
                <a:latin typeface="Tahoma"/>
                <a:cs typeface="Tahoma"/>
              </a:rPr>
              <a:t>r</a:t>
            </a:r>
            <a:r>
              <a:rPr spc="-13" dirty="0">
                <a:latin typeface="Tahoma"/>
                <a:cs typeface="Tahoma"/>
              </a:rPr>
              <a:t>ound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obj</a:t>
            </a:r>
            <a:r>
              <a:rPr dirty="0">
                <a:latin typeface="Tahoma"/>
                <a:cs typeface="Tahoma"/>
              </a:rPr>
              <a:t>ects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and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ma</a:t>
            </a:r>
            <a:r>
              <a:rPr dirty="0">
                <a:latin typeface="Tahoma"/>
                <a:cs typeface="Tahoma"/>
              </a:rPr>
              <a:t>tte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in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ot</a:t>
            </a:r>
            <a:r>
              <a:rPr spc="-13" dirty="0">
                <a:latin typeface="Tahoma"/>
                <a:cs typeface="Tahoma"/>
              </a:rPr>
              <a:t>h</a:t>
            </a:r>
            <a:r>
              <a:rPr dirty="0">
                <a:latin typeface="Tahoma"/>
                <a:cs typeface="Tahoma"/>
              </a:rPr>
              <a:t>er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obj</a:t>
            </a:r>
            <a:r>
              <a:rPr dirty="0">
                <a:latin typeface="Tahoma"/>
                <a:cs typeface="Tahoma"/>
              </a:rPr>
              <a:t>ects (s</a:t>
            </a:r>
            <a:r>
              <a:rPr spc="-13" dirty="0">
                <a:latin typeface="Tahoma"/>
                <a:cs typeface="Tahoma"/>
              </a:rPr>
              <a:t>upe</a:t>
            </a:r>
            <a:r>
              <a:rPr dirty="0">
                <a:latin typeface="Tahoma"/>
                <a:cs typeface="Tahoma"/>
              </a:rPr>
              <a:t>r-matr</a:t>
            </a:r>
            <a:r>
              <a:rPr spc="-9" dirty="0">
                <a:latin typeface="Tahoma"/>
                <a:cs typeface="Tahoma"/>
              </a:rPr>
              <a:t>ix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effect</a:t>
            </a:r>
            <a:r>
              <a:rPr spc="-9" dirty="0">
                <a:latin typeface="Tahoma"/>
                <a:cs typeface="Tahoma"/>
              </a:rPr>
              <a:t>)</a:t>
            </a:r>
            <a:endParaRPr>
              <a:latin typeface="Tahoma"/>
              <a:cs typeface="Tahoma"/>
            </a:endParaRPr>
          </a:p>
          <a:p>
            <a:pPr lvl="1">
              <a:spcBef>
                <a:spcPts val="33"/>
              </a:spcBef>
              <a:buClr>
                <a:srgbClr val="FF0000"/>
              </a:buClr>
              <a:buFont typeface="Arial"/>
              <a:buChar char="•"/>
            </a:pPr>
            <a:endParaRPr sz="2200">
              <a:latin typeface="Times New Roman"/>
              <a:cs typeface="Times New Roman"/>
            </a:endParaRPr>
          </a:p>
          <a:p>
            <a:pPr marL="318854" indent="-307466">
              <a:buClr>
                <a:srgbClr val="3333CC"/>
              </a:buClr>
              <a:buSzPct val="108333"/>
              <a:buFont typeface="Arial"/>
              <a:buChar char="•"/>
              <a:tabLst>
                <a:tab pos="318854" algn="l"/>
              </a:tabLst>
            </a:pPr>
            <a:r>
              <a:rPr sz="2200" dirty="0">
                <a:latin typeface="Tahoma"/>
                <a:cs typeface="Tahoma"/>
              </a:rPr>
              <a:t>S</a:t>
            </a:r>
            <a:r>
              <a:rPr sz="2200" spc="-13" dirty="0">
                <a:latin typeface="Tahoma"/>
                <a:cs typeface="Tahoma"/>
              </a:rPr>
              <a:t>ur</a:t>
            </a:r>
            <a:r>
              <a:rPr sz="2200" spc="-4" dirty="0">
                <a:latin typeface="Tahoma"/>
                <a:cs typeface="Tahoma"/>
              </a:rPr>
              <a:t>v</a:t>
            </a:r>
            <a:r>
              <a:rPr sz="2200" dirty="0">
                <a:latin typeface="Tahoma"/>
                <a:cs typeface="Tahoma"/>
              </a:rPr>
              <a:t>e</a:t>
            </a:r>
            <a:r>
              <a:rPr sz="2200" spc="-9" dirty="0">
                <a:latin typeface="Tahoma"/>
                <a:cs typeface="Tahoma"/>
              </a:rPr>
              <a:t>illan</a:t>
            </a:r>
            <a:r>
              <a:rPr sz="2200" dirty="0">
                <a:latin typeface="Tahoma"/>
                <a:cs typeface="Tahoma"/>
              </a:rPr>
              <a:t>ce</a:t>
            </a:r>
            <a:endParaRPr sz="2200">
              <a:latin typeface="Tahoma"/>
              <a:cs typeface="Tahoma"/>
            </a:endParaRPr>
          </a:p>
          <a:p>
            <a:pPr marL="728810" marR="561981" lvl="1" indent="-307466">
              <a:lnSpc>
                <a:spcPts val="1902"/>
              </a:lnSpc>
              <a:spcBef>
                <a:spcPts val="507"/>
              </a:spcBef>
              <a:buClr>
                <a:srgbClr val="FF0000"/>
              </a:buClr>
              <a:buSzPct val="110000"/>
              <a:buFont typeface="Arial"/>
              <a:buChar char="•"/>
              <a:tabLst>
                <a:tab pos="728810" algn="l"/>
              </a:tabLst>
            </a:pPr>
            <a:r>
              <a:rPr dirty="0">
                <a:latin typeface="Tahoma"/>
                <a:cs typeface="Tahoma"/>
              </a:rPr>
              <a:t>Detect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and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c</a:t>
            </a:r>
            <a:r>
              <a:rPr spc="-9" dirty="0">
                <a:latin typeface="Tahoma"/>
                <a:cs typeface="Tahoma"/>
              </a:rPr>
              <a:t>la</a:t>
            </a:r>
            <a:r>
              <a:rPr dirty="0">
                <a:latin typeface="Tahoma"/>
                <a:cs typeface="Tahoma"/>
              </a:rPr>
              <a:t>ss</a:t>
            </a:r>
            <a:r>
              <a:rPr spc="-4" dirty="0">
                <a:latin typeface="Tahoma"/>
                <a:cs typeface="Tahoma"/>
              </a:rPr>
              <a:t>i</a:t>
            </a:r>
            <a:r>
              <a:rPr dirty="0">
                <a:latin typeface="Tahoma"/>
                <a:cs typeface="Tahoma"/>
              </a:rPr>
              <a:t>fy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ve</a:t>
            </a:r>
            <a:r>
              <a:rPr spc="-9" dirty="0">
                <a:latin typeface="Tahoma"/>
                <a:cs typeface="Tahoma"/>
              </a:rPr>
              <a:t>hi</a:t>
            </a:r>
            <a:r>
              <a:rPr dirty="0">
                <a:latin typeface="Tahoma"/>
                <a:cs typeface="Tahoma"/>
              </a:rPr>
              <a:t>c</a:t>
            </a:r>
            <a:r>
              <a:rPr spc="-4" dirty="0">
                <a:latin typeface="Tahoma"/>
                <a:cs typeface="Tahoma"/>
              </a:rPr>
              <a:t>l</a:t>
            </a:r>
            <a:r>
              <a:rPr dirty="0">
                <a:latin typeface="Tahoma"/>
                <a:cs typeface="Tahoma"/>
              </a:rPr>
              <a:t>es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on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street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or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in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pa</a:t>
            </a:r>
            <a:r>
              <a:rPr dirty="0">
                <a:latin typeface="Tahoma"/>
                <a:cs typeface="Tahoma"/>
              </a:rPr>
              <a:t>r</a:t>
            </a:r>
            <a:r>
              <a:rPr spc="-9" dirty="0">
                <a:latin typeface="Tahoma"/>
                <a:cs typeface="Tahoma"/>
              </a:rPr>
              <a:t>king gar</a:t>
            </a:r>
            <a:r>
              <a:rPr spc="-4" dirty="0">
                <a:latin typeface="Tahoma"/>
                <a:cs typeface="Tahoma"/>
              </a:rPr>
              <a:t>age</a:t>
            </a:r>
            <a:endParaRPr>
              <a:latin typeface="Tahoma"/>
              <a:cs typeface="Tahoma"/>
            </a:endParaRPr>
          </a:p>
          <a:p>
            <a:pPr lvl="1">
              <a:spcBef>
                <a:spcPts val="33"/>
              </a:spcBef>
              <a:buClr>
                <a:srgbClr val="FF0000"/>
              </a:buClr>
              <a:buFont typeface="Arial"/>
              <a:buChar char="•"/>
            </a:pPr>
            <a:endParaRPr sz="2200">
              <a:latin typeface="Times New Roman"/>
              <a:cs typeface="Times New Roman"/>
            </a:endParaRPr>
          </a:p>
          <a:p>
            <a:pPr marL="318854" indent="-307466">
              <a:buClr>
                <a:srgbClr val="3333CC"/>
              </a:buClr>
              <a:buSzPct val="108333"/>
              <a:buFont typeface="Arial"/>
              <a:buChar char="•"/>
              <a:tabLst>
                <a:tab pos="318854" algn="l"/>
              </a:tabLst>
            </a:pPr>
            <a:r>
              <a:rPr sz="2200" spc="-18" dirty="0">
                <a:latin typeface="Tahoma"/>
                <a:cs typeface="Tahoma"/>
              </a:rPr>
              <a:t>Me</a:t>
            </a:r>
            <a:r>
              <a:rPr sz="2200" spc="-13" dirty="0">
                <a:latin typeface="Tahoma"/>
                <a:cs typeface="Tahoma"/>
              </a:rPr>
              <a:t>dical</a:t>
            </a:r>
            <a:endParaRPr sz="2200">
              <a:latin typeface="Tahoma"/>
              <a:cs typeface="Tahoma"/>
            </a:endParaRPr>
          </a:p>
          <a:p>
            <a:pPr marL="728810" lvl="1" indent="-307466">
              <a:spcBef>
                <a:spcPts val="233"/>
              </a:spcBef>
              <a:buClr>
                <a:srgbClr val="FF0000"/>
              </a:buClr>
              <a:buSzPct val="110000"/>
              <a:buFont typeface="Arial"/>
              <a:buChar char="•"/>
              <a:tabLst>
                <a:tab pos="728810" algn="l"/>
              </a:tabLst>
            </a:pPr>
            <a:r>
              <a:rPr spc="-18" dirty="0">
                <a:latin typeface="Tahoma"/>
                <a:cs typeface="Tahoma"/>
              </a:rPr>
              <a:t>Me</a:t>
            </a:r>
            <a:r>
              <a:rPr spc="-13" dirty="0">
                <a:latin typeface="Tahoma"/>
                <a:cs typeface="Tahoma"/>
              </a:rPr>
              <a:t>asure</a:t>
            </a:r>
            <a:r>
              <a:rPr spc="-18" dirty="0">
                <a:latin typeface="Tahoma"/>
                <a:cs typeface="Tahoma"/>
              </a:rPr>
              <a:t>me</a:t>
            </a:r>
            <a:r>
              <a:rPr spc="-13" dirty="0">
                <a:latin typeface="Tahoma"/>
                <a:cs typeface="Tahoma"/>
              </a:rPr>
              <a:t>nt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(</a:t>
            </a:r>
            <a:r>
              <a:rPr dirty="0">
                <a:latin typeface="Tahoma"/>
                <a:cs typeface="Tahoma"/>
              </a:rPr>
              <a:t>e</a:t>
            </a:r>
            <a:r>
              <a:rPr spc="-9" dirty="0">
                <a:latin typeface="Tahoma"/>
                <a:cs typeface="Tahoma"/>
              </a:rPr>
              <a:t>.g.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s</a:t>
            </a:r>
            <a:r>
              <a:rPr spc="-4" dirty="0">
                <a:latin typeface="Tahoma"/>
                <a:cs typeface="Tahoma"/>
              </a:rPr>
              <a:t>i</a:t>
            </a:r>
            <a:r>
              <a:rPr dirty="0">
                <a:latin typeface="Tahoma"/>
                <a:cs typeface="Tahoma"/>
              </a:rPr>
              <a:t>z</a:t>
            </a:r>
            <a:r>
              <a:rPr spc="-9" dirty="0">
                <a:latin typeface="Tahoma"/>
                <a:cs typeface="Tahoma"/>
              </a:rPr>
              <a:t>ing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</a:t>
            </a:r>
            <a:r>
              <a:rPr spc="-13" dirty="0">
                <a:latin typeface="Tahoma"/>
                <a:cs typeface="Tahoma"/>
              </a:rPr>
              <a:t>um</a:t>
            </a:r>
            <a:r>
              <a:rPr dirty="0">
                <a:latin typeface="Tahoma"/>
                <a:cs typeface="Tahoma"/>
              </a:rPr>
              <a:t>ors</a:t>
            </a:r>
            <a:r>
              <a:rPr spc="-9" dirty="0">
                <a:latin typeface="Tahoma"/>
                <a:cs typeface="Tahoma"/>
              </a:rPr>
              <a:t>)</a:t>
            </a:r>
            <a:endParaRPr>
              <a:latin typeface="Tahoma"/>
              <a:cs typeface="Tahoma"/>
            </a:endParaRPr>
          </a:p>
          <a:p>
            <a:pPr marL="728810" lvl="1" indent="-307466">
              <a:spcBef>
                <a:spcPts val="179"/>
              </a:spcBef>
              <a:buClr>
                <a:srgbClr val="FF0000"/>
              </a:buClr>
              <a:buSzPct val="110000"/>
              <a:buFont typeface="Arial"/>
              <a:buChar char="•"/>
              <a:tabLst>
                <a:tab pos="728810" algn="l"/>
              </a:tabLst>
            </a:pPr>
            <a:r>
              <a:rPr spc="-9" dirty="0">
                <a:latin typeface="Tahoma"/>
                <a:cs typeface="Tahoma"/>
              </a:rPr>
              <a:t>Visualiz</a:t>
            </a:r>
            <a:r>
              <a:rPr spc="-13" dirty="0">
                <a:latin typeface="Tahoma"/>
                <a:cs typeface="Tahoma"/>
              </a:rPr>
              <a:t>at</a:t>
            </a:r>
            <a:r>
              <a:rPr spc="-9" dirty="0">
                <a:latin typeface="Tahoma"/>
                <a:cs typeface="Tahoma"/>
              </a:rPr>
              <a:t>ion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9" dirty="0">
                <a:latin typeface="Tahoma"/>
                <a:cs typeface="Tahoma"/>
              </a:rPr>
              <a:t>(</a:t>
            </a:r>
            <a:r>
              <a:rPr dirty="0">
                <a:latin typeface="Tahoma"/>
                <a:cs typeface="Tahoma"/>
              </a:rPr>
              <a:t>e</a:t>
            </a:r>
            <a:r>
              <a:rPr spc="-9" dirty="0">
                <a:latin typeface="Tahoma"/>
                <a:cs typeface="Tahoma"/>
              </a:rPr>
              <a:t>.g.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re</a:t>
            </a:r>
            <a:r>
              <a:rPr spc="-9" dirty="0">
                <a:latin typeface="Tahoma"/>
                <a:cs typeface="Tahoma"/>
              </a:rPr>
              <a:t>gi</a:t>
            </a:r>
            <a:r>
              <a:rPr dirty="0">
                <a:latin typeface="Tahoma"/>
                <a:cs typeface="Tahoma"/>
              </a:rPr>
              <a:t>ster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w</a:t>
            </a:r>
            <a:r>
              <a:rPr spc="-4" dirty="0">
                <a:latin typeface="Tahoma"/>
                <a:cs typeface="Tahoma"/>
              </a:rPr>
              <a:t>i</a:t>
            </a:r>
            <a:r>
              <a:rPr dirty="0">
                <a:latin typeface="Tahoma"/>
                <a:cs typeface="Tahoma"/>
              </a:rPr>
              <a:t>t</a:t>
            </a:r>
            <a:r>
              <a:rPr spc="-13" dirty="0">
                <a:latin typeface="Tahoma"/>
                <a:cs typeface="Tahoma"/>
              </a:rPr>
              <a:t>h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p</a:t>
            </a:r>
            <a:r>
              <a:rPr dirty="0">
                <a:latin typeface="Tahoma"/>
                <a:cs typeface="Tahoma"/>
              </a:rPr>
              <a:t>re-</a:t>
            </a:r>
            <a:r>
              <a:rPr spc="-13" dirty="0">
                <a:latin typeface="Tahoma"/>
                <a:cs typeface="Tahoma"/>
              </a:rPr>
              <a:t>op</a:t>
            </a:r>
            <a:r>
              <a:rPr dirty="0">
                <a:latin typeface="Tahoma"/>
                <a:cs typeface="Tahoma"/>
              </a:rPr>
              <a:t>er</a:t>
            </a:r>
            <a:r>
              <a:rPr spc="-13" dirty="0">
                <a:latin typeface="Tahoma"/>
                <a:cs typeface="Tahoma"/>
              </a:rPr>
              <a:t>a</a:t>
            </a:r>
            <a:r>
              <a:rPr dirty="0">
                <a:latin typeface="Tahoma"/>
                <a:cs typeface="Tahoma"/>
              </a:rPr>
              <a:t>t</a:t>
            </a:r>
            <a:r>
              <a:rPr spc="-4" dirty="0">
                <a:latin typeface="Tahoma"/>
                <a:cs typeface="Tahoma"/>
              </a:rPr>
              <a:t>i</a:t>
            </a:r>
            <a:r>
              <a:rPr dirty="0">
                <a:latin typeface="Tahoma"/>
                <a:cs typeface="Tahoma"/>
              </a:rPr>
              <a:t>ve</a:t>
            </a:r>
            <a:r>
              <a:rPr spc="-4" dirty="0">
                <a:latin typeface="Tahoma"/>
                <a:cs typeface="Tahoma"/>
              </a:rPr>
              <a:t> </a:t>
            </a:r>
            <a:r>
              <a:rPr spc="-13" dirty="0">
                <a:latin typeface="Tahoma"/>
                <a:cs typeface="Tahoma"/>
              </a:rPr>
              <a:t>CT)</a:t>
            </a:r>
            <a:endParaRPr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615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Binocular stereo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24260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Given a calibrated binocular stereo pair, fuse it to produce a depth image</a:t>
            </a:r>
          </a:p>
          <a:p>
            <a:pPr lvl="1"/>
            <a:r>
              <a:rPr lang="en-US" dirty="0" smtClean="0"/>
              <a:t>Humans can do it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0"/>
            <a:ext cx="2819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1355"/>
          <a:stretch>
            <a:fillRect/>
          </a:stretch>
        </p:blipFill>
        <p:spPr bwMode="auto">
          <a:xfrm>
            <a:off x="3581400" y="2971800"/>
            <a:ext cx="50911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784350" y="5562600"/>
            <a:ext cx="591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Stereograms: Invented by Sir Charles Wheatstone, 1838</a:t>
            </a:r>
          </a:p>
        </p:txBody>
      </p:sp>
    </p:spTree>
    <p:extLst>
      <p:ext uri="{BB962C8B-B14F-4D97-AF65-F5344CB8AC3E}">
        <p14:creationId xmlns:p14="http://schemas.microsoft.com/office/powerpoint/2010/main" val="25056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Stereo: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6318" y="3576935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2"/>
              </a:rPr>
              <a:t>Ground plane detection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46318" y="2472247"/>
            <a:ext cx="273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3"/>
              </a:rPr>
              <a:t>Obstacle detection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39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7757" y="991453"/>
            <a:ext cx="4353214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0" defTabSz="820103"/>
            <a:r>
              <a:rPr lang="en-US" sz="2900" dirty="0">
                <a:solidFill>
                  <a:prstClr val="black"/>
                </a:solidFill>
                <a:latin typeface="Tahoma"/>
                <a:cs typeface="Tahoma"/>
              </a:rPr>
              <a:t>Reconstruction of building</a:t>
            </a:r>
            <a:endParaRPr sz="29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10969" y="1617851"/>
            <a:ext cx="2001692" cy="1456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61725" y="1615048"/>
            <a:ext cx="2001693" cy="14567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5636" y="1613650"/>
            <a:ext cx="2001693" cy="14539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61649" y="1613653"/>
            <a:ext cx="2001692" cy="14553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39162" y="3175473"/>
            <a:ext cx="3141806" cy="24358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61647" y="3204882"/>
            <a:ext cx="3556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195" algn="ctr" defTabSz="820103"/>
            <a:r>
              <a:rPr spc="-13" dirty="0">
                <a:solidFill>
                  <a:prstClr val="black"/>
                </a:solidFill>
                <a:latin typeface="Tahoma"/>
                <a:cs typeface="Tahoma"/>
              </a:rPr>
              <a:t>3D</a:t>
            </a:r>
            <a:r>
              <a:rPr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3" dirty="0">
                <a:solidFill>
                  <a:prstClr val="black"/>
                </a:solidFill>
                <a:latin typeface="Tahoma"/>
                <a:cs typeface="Tahoma"/>
              </a:rPr>
              <a:t>mod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pc="-4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61647" y="3204888"/>
            <a:ext cx="3555998" cy="32497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7025" y="1058685"/>
            <a:ext cx="249843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0" defTabSz="820103"/>
            <a:r>
              <a:rPr sz="2900" spc="-22" dirty="0">
                <a:solidFill>
                  <a:srgbClr val="CE1D24"/>
                </a:solidFill>
                <a:latin typeface="Tahoma"/>
                <a:cs typeface="Tahoma"/>
              </a:rPr>
              <a:t>Oxfor</a:t>
            </a:r>
            <a:r>
              <a:rPr sz="2900" spc="-18" dirty="0">
                <a:solidFill>
                  <a:srgbClr val="CE1D24"/>
                </a:solidFill>
                <a:latin typeface="Tahoma"/>
                <a:cs typeface="Tahoma"/>
              </a:rPr>
              <a:t>d</a:t>
            </a:r>
            <a:r>
              <a:rPr sz="2900" spc="-4" dirty="0">
                <a:solidFill>
                  <a:srgbClr val="CE1D24"/>
                </a:solidFill>
                <a:latin typeface="Tahoma"/>
                <a:cs typeface="Tahoma"/>
              </a:rPr>
              <a:t> </a:t>
            </a:r>
            <a:r>
              <a:rPr sz="2900" dirty="0">
                <a:solidFill>
                  <a:srgbClr val="CE1D24"/>
                </a:solidFill>
                <a:latin typeface="Tahoma"/>
                <a:cs typeface="Tahoma"/>
              </a:rPr>
              <a:t>corr</a:t>
            </a:r>
            <a:r>
              <a:rPr sz="2900" spc="-9" dirty="0">
                <a:solidFill>
                  <a:srgbClr val="CE1D24"/>
                </a:solidFill>
                <a:latin typeface="Tahoma"/>
                <a:cs typeface="Tahoma"/>
              </a:rPr>
              <a:t>i</a:t>
            </a:r>
            <a:r>
              <a:rPr sz="2900" spc="-22" dirty="0">
                <a:solidFill>
                  <a:srgbClr val="CE1D24"/>
                </a:solidFill>
                <a:latin typeface="Tahoma"/>
                <a:cs typeface="Tahoma"/>
              </a:rPr>
              <a:t>d</a:t>
            </a:r>
            <a:r>
              <a:rPr sz="2900" dirty="0">
                <a:solidFill>
                  <a:srgbClr val="CE1D24"/>
                </a:solidFill>
                <a:latin typeface="Tahoma"/>
                <a:cs typeface="Tahoma"/>
              </a:rPr>
              <a:t>or</a:t>
            </a:r>
            <a:endParaRPr sz="2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4548" y="1557621"/>
            <a:ext cx="1571625" cy="1525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66652" y="1557621"/>
            <a:ext cx="1573066" cy="1525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04102" y="1567423"/>
            <a:ext cx="1573068" cy="1525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34967" y="1557621"/>
            <a:ext cx="1571622" cy="1525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59482" y="3358963"/>
            <a:ext cx="2619375" cy="25423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46208" y="3378573"/>
            <a:ext cx="2619374" cy="24863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80977" y="5973897"/>
            <a:ext cx="109681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0" defTabSz="820103"/>
            <a:r>
              <a:rPr sz="2000" spc="-13" dirty="0">
                <a:solidFill>
                  <a:prstClr val="black"/>
                </a:solidFill>
                <a:latin typeface="Tahoma"/>
                <a:cs typeface="Tahoma"/>
              </a:rPr>
              <a:t>3D</a:t>
            </a:r>
            <a:r>
              <a:rPr sz="20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13" dirty="0">
                <a:solidFill>
                  <a:prstClr val="black"/>
                </a:solidFill>
                <a:latin typeface="Tahoma"/>
                <a:cs typeface="Tahoma"/>
              </a:rPr>
              <a:t>mod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2000" spc="-4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10366" y="5973897"/>
            <a:ext cx="17081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0" defTabSz="820103"/>
            <a:r>
              <a:rPr sz="2000" spc="-13" dirty="0">
                <a:solidFill>
                  <a:prstClr val="black"/>
                </a:solidFill>
                <a:latin typeface="Tahoma"/>
                <a:cs typeface="Tahoma"/>
              </a:rPr>
              <a:t>using</a:t>
            </a:r>
            <a:r>
              <a:rPr sz="20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13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20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13" dirty="0">
                <a:solidFill>
                  <a:prstClr val="black"/>
                </a:solidFill>
                <a:latin typeface="Tahoma"/>
                <a:cs typeface="Tahoma"/>
              </a:rPr>
              <a:t>imag</a:t>
            </a:r>
            <a:r>
              <a:rPr sz="2000" spc="-18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817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15367" y="1082497"/>
            <a:ext cx="3465367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6" defTabSz="820487">
              <a:lnSpc>
                <a:spcPts val="3364"/>
              </a:lnSpc>
            </a:pPr>
            <a:r>
              <a:rPr sz="2900" dirty="0">
                <a:solidFill>
                  <a:srgbClr val="CE1D24"/>
                </a:solidFill>
                <a:latin typeface="Tahoma"/>
                <a:cs typeface="Tahoma"/>
              </a:rPr>
              <a:t>Fe</a:t>
            </a:r>
            <a:r>
              <a:rPr sz="2900" spc="-18" dirty="0">
                <a:solidFill>
                  <a:srgbClr val="CE1D24"/>
                </a:solidFill>
                <a:latin typeface="Tahoma"/>
                <a:cs typeface="Tahoma"/>
              </a:rPr>
              <a:t>ature</a:t>
            </a:r>
            <a:r>
              <a:rPr sz="2900" spc="-4" dirty="0">
                <a:solidFill>
                  <a:srgbClr val="CE1D24"/>
                </a:solidFill>
                <a:latin typeface="Tahoma"/>
                <a:cs typeface="Tahoma"/>
              </a:rPr>
              <a:t> </a:t>
            </a:r>
            <a:r>
              <a:rPr sz="2900" spc="-22" dirty="0">
                <a:solidFill>
                  <a:srgbClr val="CE1D24"/>
                </a:solidFill>
                <a:latin typeface="Tahoma"/>
                <a:cs typeface="Tahoma"/>
              </a:rPr>
              <a:t>b</a:t>
            </a:r>
            <a:r>
              <a:rPr sz="2900" spc="-18" dirty="0">
                <a:solidFill>
                  <a:srgbClr val="CE1D24"/>
                </a:solidFill>
                <a:latin typeface="Tahoma"/>
                <a:cs typeface="Tahoma"/>
              </a:rPr>
              <a:t>a</a:t>
            </a:r>
            <a:r>
              <a:rPr sz="2900" dirty="0">
                <a:solidFill>
                  <a:srgbClr val="CE1D24"/>
                </a:solidFill>
                <a:latin typeface="Tahoma"/>
                <a:cs typeface="Tahoma"/>
              </a:rPr>
              <a:t>se</a:t>
            </a:r>
            <a:r>
              <a:rPr sz="2900" spc="-18" dirty="0">
                <a:solidFill>
                  <a:srgbClr val="CE1D24"/>
                </a:solidFill>
                <a:latin typeface="Tahoma"/>
                <a:cs typeface="Tahoma"/>
              </a:rPr>
              <a:t>d</a:t>
            </a:r>
            <a:r>
              <a:rPr sz="2900" spc="-4" dirty="0">
                <a:solidFill>
                  <a:srgbClr val="CE1D24"/>
                </a:solidFill>
                <a:latin typeface="Tahoma"/>
                <a:cs typeface="Tahoma"/>
              </a:rPr>
              <a:t> </a:t>
            </a:r>
            <a:r>
              <a:rPr sz="2900" dirty="0">
                <a:solidFill>
                  <a:srgbClr val="CE1D24"/>
                </a:solidFill>
                <a:latin typeface="Tahoma"/>
                <a:cs typeface="Tahoma"/>
              </a:rPr>
              <a:t>stere</a:t>
            </a:r>
            <a:r>
              <a:rPr sz="2900" spc="-18" dirty="0">
                <a:solidFill>
                  <a:srgbClr val="CE1D24"/>
                </a:solidFill>
                <a:latin typeface="Tahoma"/>
                <a:cs typeface="Tahoma"/>
              </a:rPr>
              <a:t>o</a:t>
            </a:r>
            <a:endParaRPr sz="2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8491" y="1750446"/>
            <a:ext cx="6857423" cy="1879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9078" indent="-307682" defTabSz="820487">
              <a:buClr>
                <a:srgbClr val="3333CC"/>
              </a:buClr>
              <a:buSzPct val="108333"/>
              <a:buFont typeface="Arial"/>
              <a:buChar char="•"/>
              <a:tabLst>
                <a:tab pos="319078" algn="l"/>
              </a:tabLst>
            </a:pP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In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ste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ad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of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27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tc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hing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h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9" dirty="0">
                <a:solidFill>
                  <a:prstClr val="black"/>
                </a:solidFill>
                <a:latin typeface="Tahoma"/>
                <a:cs typeface="Tahoma"/>
              </a:rPr>
              <a:t>pi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xe</a:t>
            </a:r>
            <a:r>
              <a:rPr sz="2200" spc="-9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endParaRPr sz="22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19078" indent="-307682" defTabSz="820487">
              <a:spcBef>
                <a:spcPts val="444"/>
              </a:spcBef>
              <a:buClr>
                <a:srgbClr val="3333CC"/>
              </a:buClr>
              <a:buSzPct val="108333"/>
              <a:buFont typeface="Arial"/>
              <a:buChar char="•"/>
              <a:tabLst>
                <a:tab pos="319078" algn="l"/>
              </a:tabLst>
            </a:pPr>
            <a:r>
              <a:rPr sz="2200" spc="-18" dirty="0">
                <a:solidFill>
                  <a:prstClr val="black"/>
                </a:solidFill>
                <a:latin typeface="Tahoma"/>
                <a:cs typeface="Tahoma"/>
              </a:rPr>
              <a:t>Ma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h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fe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2200" spc="-18" dirty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sz="2200" spc="-9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es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9" dirty="0">
                <a:solidFill>
                  <a:prstClr val="black"/>
                </a:solidFill>
                <a:latin typeface="Tahoma"/>
                <a:cs typeface="Tahoma"/>
              </a:rPr>
              <a:t>in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2200" spc="-18" dirty="0">
                <a:solidFill>
                  <a:prstClr val="black"/>
                </a:solidFill>
                <a:latin typeface="Tahoma"/>
                <a:cs typeface="Tahoma"/>
              </a:rPr>
              <a:t>h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image</a:t>
            </a:r>
            <a:endParaRPr sz="22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19078" indent="-307682" defTabSz="820487">
              <a:spcBef>
                <a:spcPts val="555"/>
              </a:spcBef>
              <a:buClr>
                <a:srgbClr val="3333CC"/>
              </a:buClr>
              <a:buSzPct val="108333"/>
              <a:buFont typeface="Arial"/>
              <a:buChar char="•"/>
              <a:tabLst>
                <a:tab pos="319078" algn="l"/>
              </a:tabLst>
            </a:pPr>
            <a:r>
              <a:rPr sz="2200" spc="-18" dirty="0">
                <a:solidFill>
                  <a:prstClr val="black"/>
                </a:solidFill>
                <a:latin typeface="Tahoma"/>
                <a:cs typeface="Tahoma"/>
              </a:rPr>
              <a:t>What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re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good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fe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res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?</a:t>
            </a:r>
            <a:endParaRPr sz="22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19078" marR="4559" indent="-307682" defTabSz="820487">
              <a:lnSpc>
                <a:spcPct val="101499"/>
              </a:lnSpc>
              <a:spcBef>
                <a:spcPts val="426"/>
              </a:spcBef>
              <a:buClr>
                <a:srgbClr val="3333CC"/>
              </a:buClr>
              <a:buSzPct val="108333"/>
              <a:buFont typeface="Arial"/>
              <a:buChar char="•"/>
              <a:tabLst>
                <a:tab pos="319078" algn="l"/>
              </a:tabLst>
            </a:pP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Ex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200" spc="-27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2200" spc="-9" dirty="0">
                <a:solidFill>
                  <a:prstClr val="black"/>
                </a:solidFill>
                <a:latin typeface="Tahoma"/>
                <a:cs typeface="Tahoma"/>
              </a:rPr>
              <a:t>pl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es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of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fe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res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–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9" dirty="0">
                <a:solidFill>
                  <a:prstClr val="black"/>
                </a:solidFill>
                <a:latin typeface="Tahoma"/>
                <a:cs typeface="Tahoma"/>
              </a:rPr>
              <a:t>lin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27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tc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hing,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poin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27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tc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hing</a:t>
            </a:r>
            <a:r>
              <a:rPr sz="2200" spc="-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re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gion</a:t>
            </a:r>
            <a:r>
              <a:rPr sz="2200" spc="-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200" spc="-27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200" dirty="0">
                <a:solidFill>
                  <a:prstClr val="black"/>
                </a:solidFill>
                <a:latin typeface="Tahoma"/>
                <a:cs typeface="Tahoma"/>
              </a:rPr>
              <a:t>tc</a:t>
            </a:r>
            <a:r>
              <a:rPr sz="2200" spc="-13" dirty="0">
                <a:solidFill>
                  <a:prstClr val="black"/>
                </a:solidFill>
                <a:latin typeface="Tahoma"/>
                <a:cs typeface="Tahoma"/>
              </a:rPr>
              <a:t>hing</a:t>
            </a:r>
            <a:endParaRPr sz="220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038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Active stereo with structured light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1588" y="9144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Photo Editor Photo" r:id="rId4" imgW="9142857" imgH="1714739" progId="">
                  <p:embed/>
                </p:oleObj>
              </mc:Choice>
              <mc:Fallback>
                <p:oleObj name="Photo Editor Photo" r:id="rId4" imgW="9142857" imgH="171473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9144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2590800"/>
            <a:ext cx="9144000" cy="144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Project “structured” light patterns onto the object</a:t>
            </a:r>
          </a:p>
          <a:p>
            <a:pPr lvl="1"/>
            <a:r>
              <a:rPr lang="en-US" smtClean="0"/>
              <a:t>Simplifies the correspondence problem</a:t>
            </a:r>
          </a:p>
          <a:p>
            <a:pPr lvl="1"/>
            <a:r>
              <a:rPr lang="en-US" smtClean="0"/>
              <a:t>Allows us to use only one camera</a:t>
            </a:r>
          </a:p>
        </p:txBody>
      </p:sp>
      <p:grpSp>
        <p:nvGrpSpPr>
          <p:cNvPr id="10245" name="Group 41"/>
          <p:cNvGrpSpPr>
            <a:grpSpLocks/>
          </p:cNvGrpSpPr>
          <p:nvPr/>
        </p:nvGrpSpPr>
        <p:grpSpPr bwMode="auto">
          <a:xfrm>
            <a:off x="2362200" y="4114800"/>
            <a:ext cx="3733800" cy="1905000"/>
            <a:chOff x="3024" y="1968"/>
            <a:chExt cx="2352" cy="1200"/>
          </a:xfrm>
        </p:grpSpPr>
        <p:grpSp>
          <p:nvGrpSpPr>
            <p:cNvPr id="1024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10255" name="Rectangle 26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6" name="Rectangle 27"/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4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10253" name="Rectangle 32"/>
              <p:cNvSpPr>
                <a:spLocks noChangeArrowheads="1"/>
              </p:cNvSpPr>
              <p:nvPr/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" name="Rectangle 33"/>
              <p:cNvSpPr>
                <a:spLocks noChangeArrowheads="1"/>
              </p:cNvSpPr>
              <p:nvPr/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0249" name="Picture 34" descr="Pictur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Text Box 36"/>
            <p:cNvSpPr txBox="1">
              <a:spLocks noChangeArrowheads="1"/>
            </p:cNvSpPr>
            <p:nvPr/>
          </p:nvSpPr>
          <p:spPr bwMode="auto">
            <a:xfrm>
              <a:off x="3744" y="1968"/>
              <a:ext cx="5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camera </a:t>
              </a:r>
            </a:p>
          </p:txBody>
        </p:sp>
        <p:sp>
          <p:nvSpPr>
            <p:cNvPr id="10251" name="Text Box 37"/>
            <p:cNvSpPr txBox="1">
              <a:spLocks noChangeArrowheads="1"/>
            </p:cNvSpPr>
            <p:nvPr/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projector</a:t>
              </a:r>
            </a:p>
          </p:txBody>
        </p:sp>
        <p:sp>
          <p:nvSpPr>
            <p:cNvPr id="10252" name="Freeform 38"/>
            <p:cNvSpPr>
              <a:spLocks/>
            </p:cNvSpPr>
            <p:nvPr/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0" y="6078538"/>
            <a:ext cx="9159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L. Zhang, B. Curless, and S. M. Seitz. </a:t>
            </a:r>
            <a:r>
              <a:rPr lang="en-US">
                <a:solidFill>
                  <a:srgbClr val="000000"/>
                </a:solidFill>
                <a:hlinkClick r:id="rId7"/>
              </a:rPr>
              <a:t>Rapid Shape Acquisition Using Color Structured Light and Multi-pass Dynamic Programming.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i="1">
                <a:solidFill>
                  <a:srgbClr val="000000"/>
                </a:solidFill>
              </a:rPr>
              <a:t>3DPVT</a:t>
            </a:r>
            <a:r>
              <a:rPr lang="en-US">
                <a:solidFill>
                  <a:srgbClr val="000000"/>
                </a:solidFill>
              </a:rPr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38481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Active stereo with structured light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2366963" y="914400"/>
          <a:ext cx="4338637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Photo Editor Photo" r:id="rId4" imgW="5323810" imgH="3877216" progId="">
                  <p:embed/>
                </p:oleObj>
              </mc:Choice>
              <mc:Fallback>
                <p:oleObj name="Photo Editor Photo" r:id="rId4" imgW="5323810" imgH="38772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963" y="914400"/>
                        <a:ext cx="4338637" cy="315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609600" y="6078538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L. Zhang, B. Curless, and S. M. Seitz. </a:t>
            </a:r>
            <a:r>
              <a:rPr lang="en-US">
                <a:solidFill>
                  <a:srgbClr val="000000"/>
                </a:solidFill>
                <a:hlinkClick r:id="rId6"/>
              </a:rPr>
              <a:t>Rapid Shape Acquisition Using Color Structured Light and Multi-pass Dynamic Programming.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i="1">
                <a:solidFill>
                  <a:srgbClr val="000000"/>
                </a:solidFill>
              </a:rPr>
              <a:t>3DPVT</a:t>
            </a:r>
            <a:r>
              <a:rPr lang="en-US">
                <a:solidFill>
                  <a:srgbClr val="000000"/>
                </a:solidFill>
              </a:rPr>
              <a:t> 2002</a:t>
            </a: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191000"/>
            <a:ext cx="23622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4191000"/>
            <a:ext cx="23622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933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Active stereo with structured light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2366963" y="914400"/>
          <a:ext cx="4338637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Photo Editor Photo" r:id="rId4" imgW="5323810" imgH="3877216" progId="">
                  <p:embed/>
                </p:oleObj>
              </mc:Choice>
              <mc:Fallback>
                <p:oleObj name="Photo Editor Photo" r:id="rId4" imgW="5323810" imgH="38772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963" y="914400"/>
                        <a:ext cx="4338637" cy="315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838200" y="63362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hlinkClick r:id="rId6"/>
              </a:rPr>
              <a:t>http://en.wikipedia.org/wiki/Structured-light_3D_scanner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191000"/>
            <a:ext cx="23622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4191000"/>
            <a:ext cx="23622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Kinect</a:t>
            </a:r>
            <a:r>
              <a:rPr lang="en-US" dirty="0" smtClean="0"/>
              <a:t>: Structured infrared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90800" y="6248400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hlinkClick r:id="rId3"/>
              </a:rPr>
              <a:t>http://bbzippo.wordpress.com/2010/11/28/kinect-in-infrared/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 t="16696"/>
          <a:stretch>
            <a:fillRect/>
          </a:stretch>
        </p:blipFill>
        <p:spPr bwMode="auto">
          <a:xfrm>
            <a:off x="152400" y="914400"/>
            <a:ext cx="2876550" cy="17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5" cstate="print"/>
          <a:srcRect t="10909"/>
          <a:stretch>
            <a:fillRect/>
          </a:stretch>
        </p:blipFill>
        <p:spPr bwMode="auto">
          <a:xfrm>
            <a:off x="2590799" y="1905000"/>
            <a:ext cx="634998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576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Kinect 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4413411"/>
            <a:ext cx="8229600" cy="4967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Kinect </a:t>
            </a:r>
            <a:r>
              <a:rPr lang="en-US" sz="2000" dirty="0"/>
              <a:t>uses a speckle pattern of dots that are projected onto a scene by means of an IR projector, and detected by an IR </a:t>
            </a:r>
            <a:r>
              <a:rPr lang="en-US" sz="2000" dirty="0" smtClean="0"/>
              <a:t>camera.</a:t>
            </a:r>
          </a:p>
          <a:p>
            <a:pPr marL="0" indent="0">
              <a:buNone/>
            </a:pPr>
            <a:r>
              <a:rPr lang="en-US" sz="2000" dirty="0"/>
              <a:t> Each IR dot in the speckle pattern has a unique surrounding area and therefore allows each dot to be easily identified when projected onto a scene.  The processing performed in the Kinect in order to calculate depth is essentially a stereo vision computation.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524000"/>
            <a:ext cx="4572000" cy="288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Binocular stereo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1430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Given a calibrated binocular stereo pair, fuse it to produce a depth image</a:t>
            </a:r>
          </a:p>
          <a:p>
            <a:pPr lvl="1"/>
            <a:r>
              <a:rPr lang="en-US" sz="2000" dirty="0" smtClean="0"/>
              <a:t>Humans can do it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597499" y="6369844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Autostereograms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www.magiceye.com</a:t>
            </a:r>
            <a:endParaRPr lang="en-US" sz="1800" dirty="0"/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7750" y="2366011"/>
            <a:ext cx="462915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52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Binocular stereo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Given a calibrated binocular stereo pair, fuse it to produce a depth image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590800" y="6369844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Autostereograms</a:t>
            </a:r>
            <a:r>
              <a:rPr lang="en-US" sz="1800" dirty="0"/>
              <a:t>: www.magiceye.com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06625"/>
            <a:ext cx="462915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201863"/>
            <a:ext cx="47244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2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Stereo Matching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dirty="0" smtClean="0"/>
              <a:t>Given two or more images of the same scene or object, compute a representation of its shape</a:t>
            </a:r>
          </a:p>
          <a:p>
            <a:pPr eaLnBrk="1" hangingPunct="1">
              <a:lnSpc>
                <a:spcPct val="110000"/>
              </a:lnSpc>
            </a:pPr>
            <a:endParaRPr lang="en-US" altLang="en-US" dirty="0" smtClean="0"/>
          </a:p>
          <a:p>
            <a:pPr eaLnBrk="1" hangingPunct="1">
              <a:lnSpc>
                <a:spcPct val="110000"/>
              </a:lnSpc>
            </a:pPr>
            <a:endParaRPr lang="en-US" altLang="en-US" dirty="0" smtClean="0"/>
          </a:p>
          <a:p>
            <a:pPr eaLnBrk="1" hangingPunct="1">
              <a:lnSpc>
                <a:spcPct val="110000"/>
              </a:lnSpc>
            </a:pPr>
            <a:endParaRPr lang="en-US" altLang="en-US" dirty="0" smtClean="0"/>
          </a:p>
          <a:p>
            <a:pPr eaLnBrk="1" hangingPunct="1">
              <a:lnSpc>
                <a:spcPct val="110000"/>
              </a:lnSpc>
            </a:pPr>
            <a:endParaRPr lang="en-US" altLang="en-US" dirty="0" smtClean="0"/>
          </a:p>
          <a:p>
            <a:pPr eaLnBrk="1" hangingPunct="1">
              <a:lnSpc>
                <a:spcPct val="110000"/>
              </a:lnSpc>
            </a:pPr>
            <a:endParaRPr lang="en-US" altLang="en-US" dirty="0" smtClean="0"/>
          </a:p>
          <a:p>
            <a:pPr eaLnBrk="1" hangingPunct="1">
              <a:lnSpc>
                <a:spcPct val="110000"/>
              </a:lnSpc>
            </a:pPr>
            <a:r>
              <a:rPr lang="en-US" altLang="en-US" dirty="0" smtClean="0"/>
              <a:t>What are some possible applications?</a:t>
            </a:r>
          </a:p>
        </p:txBody>
      </p:sp>
      <p:sp>
        <p:nvSpPr>
          <p:cNvPr id="3079" name="Rectangle 20"/>
          <p:cNvSpPr>
            <a:spLocks noChangeArrowheads="1"/>
          </p:cNvSpPr>
          <p:nvPr/>
        </p:nvSpPr>
        <p:spPr bwMode="auto">
          <a:xfrm>
            <a:off x="3581400" y="3657600"/>
            <a:ext cx="13716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AutoShape 21"/>
          <p:cNvSpPr>
            <a:spLocks noChangeArrowheads="1"/>
          </p:cNvSpPr>
          <p:nvPr/>
        </p:nvSpPr>
        <p:spPr bwMode="auto">
          <a:xfrm rot="5400000">
            <a:off x="2228850" y="34099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AutoShape 22"/>
          <p:cNvSpPr>
            <a:spLocks noChangeArrowheads="1"/>
          </p:cNvSpPr>
          <p:nvPr/>
        </p:nvSpPr>
        <p:spPr bwMode="auto">
          <a:xfrm rot="16200000" flipH="1">
            <a:off x="5200650" y="34099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Oval 23"/>
          <p:cNvSpPr>
            <a:spLocks noChangeArrowheads="1"/>
          </p:cNvSpPr>
          <p:nvPr/>
        </p:nvSpPr>
        <p:spPr bwMode="auto">
          <a:xfrm>
            <a:off x="4343400" y="3962400"/>
            <a:ext cx="228600" cy="304800"/>
          </a:xfrm>
          <a:prstGeom prst="ellipse">
            <a:avLst/>
          </a:prstGeom>
          <a:noFill/>
          <a:ln w="38100" cmpd="dbl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Oval 24"/>
          <p:cNvSpPr>
            <a:spLocks noChangeArrowheads="1"/>
          </p:cNvSpPr>
          <p:nvPr/>
        </p:nvSpPr>
        <p:spPr bwMode="auto">
          <a:xfrm>
            <a:off x="3962400" y="4191000"/>
            <a:ext cx="45720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Oval 25"/>
          <p:cNvSpPr>
            <a:spLocks noChangeArrowheads="1"/>
          </p:cNvSpPr>
          <p:nvPr/>
        </p:nvSpPr>
        <p:spPr bwMode="auto">
          <a:xfrm>
            <a:off x="3962400" y="3810000"/>
            <a:ext cx="45720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Rectangle 26"/>
          <p:cNvSpPr>
            <a:spLocks noChangeArrowheads="1"/>
          </p:cNvSpPr>
          <p:nvPr/>
        </p:nvSpPr>
        <p:spPr bwMode="auto">
          <a:xfrm>
            <a:off x="3984625" y="4124325"/>
            <a:ext cx="4111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AutoShape 27"/>
          <p:cNvSpPr>
            <a:spLocks noChangeArrowheads="1"/>
          </p:cNvSpPr>
          <p:nvPr/>
        </p:nvSpPr>
        <p:spPr bwMode="auto">
          <a:xfrm>
            <a:off x="4067175" y="3997325"/>
            <a:ext cx="228600" cy="304800"/>
          </a:xfrm>
          <a:prstGeom prst="diamond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Oval 28"/>
          <p:cNvSpPr>
            <a:spLocks noChangeArrowheads="1"/>
          </p:cNvSpPr>
          <p:nvPr/>
        </p:nvSpPr>
        <p:spPr bwMode="auto">
          <a:xfrm>
            <a:off x="5791200" y="3810000"/>
            <a:ext cx="200025" cy="304800"/>
          </a:xfrm>
          <a:prstGeom prst="ellipse">
            <a:avLst/>
          </a:prstGeom>
          <a:noFill/>
          <a:ln w="38100" cmpd="dbl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Oval 29"/>
          <p:cNvSpPr>
            <a:spLocks noChangeArrowheads="1"/>
          </p:cNvSpPr>
          <p:nvPr/>
        </p:nvSpPr>
        <p:spPr bwMode="auto">
          <a:xfrm>
            <a:off x="5486400" y="4038600"/>
            <a:ext cx="40005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Oval 30"/>
          <p:cNvSpPr>
            <a:spLocks noChangeArrowheads="1"/>
          </p:cNvSpPr>
          <p:nvPr/>
        </p:nvSpPr>
        <p:spPr bwMode="auto">
          <a:xfrm>
            <a:off x="5486400" y="3657600"/>
            <a:ext cx="40005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Rectangle 31"/>
          <p:cNvSpPr>
            <a:spLocks noChangeArrowheads="1"/>
          </p:cNvSpPr>
          <p:nvPr/>
        </p:nvSpPr>
        <p:spPr bwMode="auto">
          <a:xfrm>
            <a:off x="5505450" y="3971925"/>
            <a:ext cx="360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AutoShape 32"/>
          <p:cNvSpPr>
            <a:spLocks noChangeArrowheads="1"/>
          </p:cNvSpPr>
          <p:nvPr/>
        </p:nvSpPr>
        <p:spPr bwMode="auto">
          <a:xfrm>
            <a:off x="5514975" y="3810000"/>
            <a:ext cx="200025" cy="304800"/>
          </a:xfrm>
          <a:prstGeom prst="diamond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Oval 33"/>
          <p:cNvSpPr>
            <a:spLocks noChangeArrowheads="1"/>
          </p:cNvSpPr>
          <p:nvPr/>
        </p:nvSpPr>
        <p:spPr bwMode="auto">
          <a:xfrm>
            <a:off x="2819400" y="3657600"/>
            <a:ext cx="200025" cy="304800"/>
          </a:xfrm>
          <a:prstGeom prst="ellipse">
            <a:avLst/>
          </a:prstGeom>
          <a:noFill/>
          <a:ln w="38100" cmpd="dbl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Oval 34"/>
          <p:cNvSpPr>
            <a:spLocks noChangeArrowheads="1"/>
          </p:cNvSpPr>
          <p:nvPr/>
        </p:nvSpPr>
        <p:spPr bwMode="auto">
          <a:xfrm>
            <a:off x="2514600" y="3962400"/>
            <a:ext cx="40005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Oval 35"/>
          <p:cNvSpPr>
            <a:spLocks noChangeArrowheads="1"/>
          </p:cNvSpPr>
          <p:nvPr/>
        </p:nvSpPr>
        <p:spPr bwMode="auto">
          <a:xfrm>
            <a:off x="2514600" y="3581400"/>
            <a:ext cx="40005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Rectangle 36"/>
          <p:cNvSpPr>
            <a:spLocks noChangeArrowheads="1"/>
          </p:cNvSpPr>
          <p:nvPr/>
        </p:nvSpPr>
        <p:spPr bwMode="auto">
          <a:xfrm>
            <a:off x="2533650" y="3895725"/>
            <a:ext cx="3603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AutoShape 37"/>
          <p:cNvSpPr>
            <a:spLocks noChangeArrowheads="1"/>
          </p:cNvSpPr>
          <p:nvPr/>
        </p:nvSpPr>
        <p:spPr bwMode="auto">
          <a:xfrm>
            <a:off x="2667000" y="3768725"/>
            <a:ext cx="200025" cy="304800"/>
          </a:xfrm>
          <a:prstGeom prst="diamond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Line 38"/>
          <p:cNvSpPr>
            <a:spLocks noChangeShapeType="1"/>
          </p:cNvSpPr>
          <p:nvPr/>
        </p:nvSpPr>
        <p:spPr bwMode="auto">
          <a:xfrm>
            <a:off x="2514600" y="36576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8" name="Line 39"/>
          <p:cNvSpPr>
            <a:spLocks noChangeShapeType="1"/>
          </p:cNvSpPr>
          <p:nvPr/>
        </p:nvSpPr>
        <p:spPr bwMode="auto">
          <a:xfrm>
            <a:off x="2906713" y="3667125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9" name="Line 40"/>
          <p:cNvSpPr>
            <a:spLocks noChangeShapeType="1"/>
          </p:cNvSpPr>
          <p:nvPr/>
        </p:nvSpPr>
        <p:spPr bwMode="auto">
          <a:xfrm>
            <a:off x="3962400" y="3886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0" name="Line 41"/>
          <p:cNvSpPr>
            <a:spLocks noChangeShapeType="1"/>
          </p:cNvSpPr>
          <p:nvPr/>
        </p:nvSpPr>
        <p:spPr bwMode="auto">
          <a:xfrm>
            <a:off x="4419600" y="3886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1" name="Line 42"/>
          <p:cNvSpPr>
            <a:spLocks noChangeShapeType="1"/>
          </p:cNvSpPr>
          <p:nvPr/>
        </p:nvSpPr>
        <p:spPr bwMode="auto">
          <a:xfrm>
            <a:off x="5486400" y="3733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2" name="Line 43"/>
          <p:cNvSpPr>
            <a:spLocks noChangeShapeType="1"/>
          </p:cNvSpPr>
          <p:nvPr/>
        </p:nvSpPr>
        <p:spPr bwMode="auto">
          <a:xfrm>
            <a:off x="5867400" y="3733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03" name="Group 44"/>
          <p:cNvGrpSpPr>
            <a:grpSpLocks/>
          </p:cNvGrpSpPr>
          <p:nvPr/>
        </p:nvGrpSpPr>
        <p:grpSpPr bwMode="auto">
          <a:xfrm>
            <a:off x="685800" y="2819400"/>
            <a:ext cx="6858000" cy="2895600"/>
            <a:chOff x="432" y="2016"/>
            <a:chExt cx="4320" cy="1824"/>
          </a:xfrm>
        </p:grpSpPr>
        <p:grpSp>
          <p:nvGrpSpPr>
            <p:cNvPr id="3105" name="Group 45"/>
            <p:cNvGrpSpPr>
              <a:grpSpLocks/>
            </p:cNvGrpSpPr>
            <p:nvPr/>
          </p:nvGrpSpPr>
          <p:grpSpPr bwMode="auto">
            <a:xfrm>
              <a:off x="2448" y="2064"/>
              <a:ext cx="432" cy="1776"/>
              <a:chOff x="2448" y="2064"/>
              <a:chExt cx="432" cy="1776"/>
            </a:xfrm>
          </p:grpSpPr>
          <p:sp>
            <p:nvSpPr>
              <p:cNvPr id="3116" name="Line 46"/>
              <p:cNvSpPr>
                <a:spLocks noChangeShapeType="1"/>
              </p:cNvSpPr>
              <p:nvPr/>
            </p:nvSpPr>
            <p:spPr bwMode="auto">
              <a:xfrm>
                <a:off x="2448" y="2160"/>
                <a:ext cx="144" cy="16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7" name="Line 47"/>
              <p:cNvSpPr>
                <a:spLocks noChangeShapeType="1"/>
              </p:cNvSpPr>
              <p:nvPr/>
            </p:nvSpPr>
            <p:spPr bwMode="auto">
              <a:xfrm flipH="1">
                <a:off x="2592" y="2064"/>
                <a:ext cx="288" cy="17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8" name="Line 48"/>
              <p:cNvSpPr>
                <a:spLocks noChangeShapeType="1"/>
              </p:cNvSpPr>
              <p:nvPr/>
            </p:nvSpPr>
            <p:spPr bwMode="auto">
              <a:xfrm>
                <a:off x="2448" y="2448"/>
                <a:ext cx="144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9" name="Line 49"/>
              <p:cNvSpPr>
                <a:spLocks noChangeShapeType="1"/>
              </p:cNvSpPr>
              <p:nvPr/>
            </p:nvSpPr>
            <p:spPr bwMode="auto">
              <a:xfrm flipH="1">
                <a:off x="2592" y="2448"/>
                <a:ext cx="288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06" name="Group 50"/>
            <p:cNvGrpSpPr>
              <a:grpSpLocks/>
            </p:cNvGrpSpPr>
            <p:nvPr/>
          </p:nvGrpSpPr>
          <p:grpSpPr bwMode="auto">
            <a:xfrm>
              <a:off x="2448" y="2064"/>
              <a:ext cx="2304" cy="1200"/>
              <a:chOff x="2448" y="2064"/>
              <a:chExt cx="2304" cy="1200"/>
            </a:xfrm>
          </p:grpSpPr>
          <p:sp>
            <p:nvSpPr>
              <p:cNvPr id="3112" name="Line 51"/>
              <p:cNvSpPr>
                <a:spLocks noChangeShapeType="1"/>
              </p:cNvSpPr>
              <p:nvPr/>
            </p:nvSpPr>
            <p:spPr bwMode="auto">
              <a:xfrm>
                <a:off x="2448" y="2064"/>
                <a:ext cx="2304" cy="1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" name="Line 52"/>
              <p:cNvSpPr>
                <a:spLocks noChangeShapeType="1"/>
              </p:cNvSpPr>
              <p:nvPr/>
            </p:nvSpPr>
            <p:spPr bwMode="auto">
              <a:xfrm>
                <a:off x="2880" y="2064"/>
                <a:ext cx="1872" cy="1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4" name="Line 53"/>
              <p:cNvSpPr>
                <a:spLocks noChangeShapeType="1"/>
              </p:cNvSpPr>
              <p:nvPr/>
            </p:nvSpPr>
            <p:spPr bwMode="auto">
              <a:xfrm>
                <a:off x="2448" y="2448"/>
                <a:ext cx="2304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5" name="Line 54"/>
              <p:cNvSpPr>
                <a:spLocks noChangeShapeType="1"/>
              </p:cNvSpPr>
              <p:nvPr/>
            </p:nvSpPr>
            <p:spPr bwMode="auto">
              <a:xfrm>
                <a:off x="2880" y="2448"/>
                <a:ext cx="1872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07" name="Group 55"/>
            <p:cNvGrpSpPr>
              <a:grpSpLocks/>
            </p:cNvGrpSpPr>
            <p:nvPr/>
          </p:nvGrpSpPr>
          <p:grpSpPr bwMode="auto">
            <a:xfrm>
              <a:off x="432" y="2016"/>
              <a:ext cx="2352" cy="1152"/>
              <a:chOff x="432" y="2016"/>
              <a:chExt cx="2352" cy="1152"/>
            </a:xfrm>
          </p:grpSpPr>
          <p:sp>
            <p:nvSpPr>
              <p:cNvPr id="3108" name="Line 56"/>
              <p:cNvSpPr>
                <a:spLocks noChangeShapeType="1"/>
              </p:cNvSpPr>
              <p:nvPr/>
            </p:nvSpPr>
            <p:spPr bwMode="auto">
              <a:xfrm flipH="1">
                <a:off x="432" y="2016"/>
                <a:ext cx="2064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9" name="Line 57"/>
              <p:cNvSpPr>
                <a:spLocks noChangeShapeType="1"/>
              </p:cNvSpPr>
              <p:nvPr/>
            </p:nvSpPr>
            <p:spPr bwMode="auto">
              <a:xfrm flipH="1">
                <a:off x="432" y="2112"/>
                <a:ext cx="2352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0" name="Line 58"/>
              <p:cNvSpPr>
                <a:spLocks noChangeShapeType="1"/>
              </p:cNvSpPr>
              <p:nvPr/>
            </p:nvSpPr>
            <p:spPr bwMode="auto">
              <a:xfrm flipH="1">
                <a:off x="432" y="2496"/>
                <a:ext cx="2352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1" name="Line 59"/>
              <p:cNvSpPr>
                <a:spLocks noChangeShapeType="1"/>
              </p:cNvSpPr>
              <p:nvPr/>
            </p:nvSpPr>
            <p:spPr bwMode="auto">
              <a:xfrm flipH="1">
                <a:off x="432" y="2400"/>
                <a:ext cx="2016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9339" name="Text Box 75"/>
          <p:cNvSpPr txBox="1">
            <a:spLocks noChangeArrowheads="1"/>
          </p:cNvSpPr>
          <p:nvPr/>
        </p:nvSpPr>
        <p:spPr bwMode="auto">
          <a:xfrm>
            <a:off x="3810000" y="28194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152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SSD=\sum_{[i,j]\in R}(f (i,j) - g(i,j))^2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01"/>
  <p:tag name="PICTUREFILESIZE" val="320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C_{fg}=\sum_{[i,j]\in R}f (i,j) g(i,j)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36.875"/>
  <p:tag name="PICTUREFILESIZE" val="237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C_{fg}=\sum_{[i,j]\in R}f (i,j) g(i,j)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36.875"/>
  <p:tag name="PICTUREFILESIZE" val="237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SSD = \sum_{[i,j]\in R}(f - g)^2=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34"/>
  <p:tag name="PICTUREFILESIZE" val="248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= \sum_{[i,j]\in R} f^2 +\sum_{[i,j]\in R} g^2 - 2\sum_{[i,j]\in R} fg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38.875"/>
  <p:tag name="PICTUREFILESIZE" val="360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\sum_{[i,j]\in R}(f (i,j) - g(i,j))^2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23"/>
  <p:tag name="PICTUREFILESIZE" val="240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1722</Words>
  <Application>Microsoft Office PowerPoint</Application>
  <PresentationFormat>On-screen Show (4:3)</PresentationFormat>
  <Paragraphs>386</Paragraphs>
  <Slides>68</Slides>
  <Notes>39</Notes>
  <HiddenSlides>11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Office Theme</vt:lpstr>
      <vt:lpstr>mosaic</vt:lpstr>
      <vt:lpstr>Image</vt:lpstr>
      <vt:lpstr>Image File</vt:lpstr>
      <vt:lpstr>Equation</vt:lpstr>
      <vt:lpstr>Photo Editor Photo</vt:lpstr>
      <vt:lpstr>Stereo</vt:lpstr>
      <vt:lpstr>What is Computational Stereo?</vt:lpstr>
      <vt:lpstr>PowerPoint Presentation</vt:lpstr>
      <vt:lpstr>Binocular stereo</vt:lpstr>
      <vt:lpstr>Depth from Stereo</vt:lpstr>
      <vt:lpstr>Binocular stereo</vt:lpstr>
      <vt:lpstr>Binocular stereo</vt:lpstr>
      <vt:lpstr>Binocular stereo</vt:lpstr>
      <vt:lpstr>Stereo Matching</vt:lpstr>
      <vt:lpstr>Real-time stereo</vt:lpstr>
      <vt:lpstr>View Morphing</vt:lpstr>
      <vt:lpstr>Video view interpolation</vt:lpstr>
      <vt:lpstr>Virtualized RealityTM</vt:lpstr>
      <vt:lpstr>Z-keying: mix live and synthetic</vt:lpstr>
      <vt:lpstr>Why Stereo Vision?</vt:lpstr>
      <vt:lpstr>Stereo</vt:lpstr>
      <vt:lpstr>Recovering Depth Information:</vt:lpstr>
      <vt:lpstr>Finding Correspondences:</vt:lpstr>
      <vt:lpstr>Finding Correspondences:</vt:lpstr>
      <vt:lpstr>3D Reconstruction</vt:lpstr>
      <vt:lpstr>Stereo setup</vt:lpstr>
      <vt:lpstr>Stereo correspondence (cameras in arbitrary position)</vt:lpstr>
      <vt:lpstr>Simplest Case: Parallel images</vt:lpstr>
      <vt:lpstr>Simplest Case: Parallel images</vt:lpstr>
      <vt:lpstr>We can always achieve this geometry with image rectification</vt:lpstr>
      <vt:lpstr>Rectification</vt:lpstr>
      <vt:lpstr>Rectification example</vt:lpstr>
      <vt:lpstr>Example</vt:lpstr>
      <vt:lpstr>Epipolar Line Example</vt:lpstr>
      <vt:lpstr>Rectification (cont’d)</vt:lpstr>
      <vt:lpstr>Rectification (cont’d)</vt:lpstr>
      <vt:lpstr>Rectification (cont’d)</vt:lpstr>
      <vt:lpstr>Rectification (cont’d)</vt:lpstr>
      <vt:lpstr>Rectification (cont’d)</vt:lpstr>
      <vt:lpstr>Rectification (cont’d)</vt:lpstr>
      <vt:lpstr>Rectification (cont’d)</vt:lpstr>
      <vt:lpstr>Depth from disparity</vt:lpstr>
      <vt:lpstr>Correspondence Problem</vt:lpstr>
      <vt:lpstr>Stereo Vision</vt:lpstr>
      <vt:lpstr>Using these constraints we can use matching for stereo</vt:lpstr>
      <vt:lpstr>Basic stereo matching algorithm</vt:lpstr>
      <vt:lpstr>PowerPoint Presentation</vt:lpstr>
      <vt:lpstr>PowerPoint Presentation</vt:lpstr>
      <vt:lpstr>Effect of window size</vt:lpstr>
      <vt:lpstr>Failures of correspondence search</vt:lpstr>
      <vt:lpstr>Results with window correlation</vt:lpstr>
      <vt:lpstr>Results with better method</vt:lpstr>
      <vt:lpstr>PowerPoint Presentation</vt:lpstr>
      <vt:lpstr>How can we improve window-based matching?</vt:lpstr>
      <vt:lpstr>Non-local constraints</vt:lpstr>
      <vt:lpstr>Non-local constraints</vt:lpstr>
      <vt:lpstr>Non-local constraints</vt:lpstr>
      <vt:lpstr>Non-local constraints</vt:lpstr>
      <vt:lpstr>Data structure for keeping track of matching cost</vt:lpstr>
      <vt:lpstr>Scanline stereo</vt:lpstr>
      <vt:lpstr>“Shortest paths” for scan-line stereo</vt:lpstr>
      <vt:lpstr>Coherent stereo on 2D grid</vt:lpstr>
      <vt:lpstr>Stereo matching as energy minimization</vt:lpstr>
      <vt:lpstr>Applications of Real-Time Stereo</vt:lpstr>
      <vt:lpstr>Real-time Stereo: </vt:lpstr>
      <vt:lpstr>PowerPoint Presentation</vt:lpstr>
      <vt:lpstr>PowerPoint Presentation</vt:lpstr>
      <vt:lpstr>PowerPoint Presentation</vt:lpstr>
      <vt:lpstr>Active stereo with structured light</vt:lpstr>
      <vt:lpstr>Active stereo with structured light</vt:lpstr>
      <vt:lpstr>Active stereo with structured light</vt:lpstr>
      <vt:lpstr>Kinect: Structured infrared light</vt:lpstr>
      <vt:lpstr>Kinect 1</vt:lpstr>
    </vt:vector>
  </TitlesOfParts>
  <Company>UMIACS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Depth from Stereo</dc:title>
  <dc:creator>fer</dc:creator>
  <cp:lastModifiedBy>fer</cp:lastModifiedBy>
  <cp:revision>25</cp:revision>
  <dcterms:created xsi:type="dcterms:W3CDTF">2017-04-03T23:56:59Z</dcterms:created>
  <dcterms:modified xsi:type="dcterms:W3CDTF">2017-04-04T12:56:41Z</dcterms:modified>
</cp:coreProperties>
</file>